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8288000" cy="10287000"/>
  <p:notesSz cx="6858000" cy="9144000"/>
  <p:embeddedFontLst>
    <p:embeddedFont>
      <p:font typeface="Times New Roman" charset="1" panose="02030502070405020303"/>
      <p:regular r:id="rId44"/>
    </p:embeddedFont>
    <p:embeddedFont>
      <p:font typeface="Montserrat" charset="1" panose="00000500000000000000"/>
      <p:regular r:id="rId45"/>
    </p:embeddedFont>
    <p:embeddedFont>
      <p:font typeface="Sorts Mill Goudy" charset="1" panose="02000503000000000000"/>
      <p:regular r:id="rId46"/>
    </p:embeddedFont>
    <p:embeddedFont>
      <p:font typeface="Montserrat Bold" charset="1" panose="00000800000000000000"/>
      <p:regular r:id="rId47"/>
    </p:embeddedFont>
    <p:embeddedFont>
      <p:font typeface="Times New Roman Bold" charset="1" panose="02030802070405020303"/>
      <p:regular r:id="rId48"/>
    </p:embeddedFont>
    <p:embeddedFont>
      <p:font typeface="Open Sans Bold" charset="1" panose="020B0806030504020204"/>
      <p:regular r:id="rId49"/>
    </p:embeddedFont>
    <p:embeddedFont>
      <p:font typeface="Open Sans" charset="1" panose="020B0606030504020204"/>
      <p:regular r:id="rId50"/>
    </p:embeddedFont>
    <p:embeddedFont>
      <p:font typeface="Chau Philomene" charset="1" panose="02000806040000020003"/>
      <p:regular r:id="rId51"/>
    </p:embeddedFont>
    <p:embeddedFont>
      <p:font typeface="Arial" charset="1" panose="020B0502020202020204"/>
      <p:regular r:id="rId52"/>
    </p:embeddedFont>
    <p:embeddedFont>
      <p:font typeface="Open Sans Italics" charset="1" panose="020B0606030504020204"/>
      <p:regular r:id="rId53"/>
    </p:embeddedFont>
    <p:embeddedFont>
      <p:font typeface="Open Sans Bold Italics" charset="1" panose="020B0806030504020204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Relationship Id="rId4" Target="../media/image10.png" Type="http://schemas.openxmlformats.org/officeDocument/2006/relationships/image"/><Relationship Id="rId5" Target="../media/image9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2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2" Target="../media/image2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8.jpeg" Type="http://schemas.openxmlformats.org/officeDocument/2006/relationships/image"/><Relationship Id="rId4" Target="../media/image29.png" Type="http://schemas.openxmlformats.org/officeDocument/2006/relationships/image"/><Relationship Id="rId5" Target="../media/image30.jpeg" Type="http://schemas.openxmlformats.org/officeDocument/2006/relationships/image"/><Relationship Id="rId6" Target="../media/image3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Relationship Id="rId4" Target="../media/image33.jpe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Relationship Id="rId4" Target="../media/image39.pn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Relationship Id="rId4" Target="../media/image39.png" Type="http://schemas.openxmlformats.org/officeDocument/2006/relationships/image"/><Relationship Id="rId5" Target="../media/image41.pn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2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2.png" Type="http://schemas.openxmlformats.org/officeDocument/2006/relationships/image"/><Relationship Id="rId3" Target="../media/image32.png" Type="http://schemas.openxmlformats.org/officeDocument/2006/relationships/image"/><Relationship Id="rId4" Target="../media/image42.pn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2" Target="../media/image2.png" Type="http://schemas.openxmlformats.org/officeDocument/2006/relationships/image"/><Relationship Id="rId3" Target="../media/image32.png" Type="http://schemas.openxmlformats.org/officeDocument/2006/relationships/image"/><Relationship Id="rId4" Target="../media/image42.pn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9.png" Type="http://schemas.openxmlformats.org/officeDocument/2006/relationships/image"/><Relationship Id="rId4" Target="../media/image53.png" Type="http://schemas.openxmlformats.org/officeDocument/2006/relationships/image"/><Relationship Id="rId5" Target="../media/image21.png" Type="http://schemas.openxmlformats.org/officeDocument/2006/relationships/image"/><Relationship Id="rId6" Target="../media/image56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svg" Type="http://schemas.openxmlformats.org/officeDocument/2006/relationships/image"/><Relationship Id="rId2" Target="../media/image2.png" Type="http://schemas.openxmlformats.org/officeDocument/2006/relationships/image"/><Relationship Id="rId3" Target="../media/image57.png" Type="http://schemas.openxmlformats.org/officeDocument/2006/relationships/image"/><Relationship Id="rId4" Target="../media/image56.png" Type="http://schemas.openxmlformats.org/officeDocument/2006/relationships/image"/><Relationship Id="rId5" Target="../media/image21.png" Type="http://schemas.openxmlformats.org/officeDocument/2006/relationships/image"/><Relationship Id="rId6" Target="../media/image49.pn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9.png" Type="http://schemas.openxmlformats.org/officeDocument/2006/relationships/image"/><Relationship Id="rId4" Target="../media/image52.pn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21.png" Type="http://schemas.openxmlformats.org/officeDocument/2006/relationships/image"/><Relationship Id="rId6" Target="../media/image63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3.png" Type="http://schemas.openxmlformats.org/officeDocument/2006/relationships/image"/><Relationship Id="rId4" Target="../media/image21.png" Type="http://schemas.openxmlformats.org/officeDocument/2006/relationships/image"/><Relationship Id="rId5" Target="../media/image49.png" Type="http://schemas.openxmlformats.org/officeDocument/2006/relationships/image"/><Relationship Id="rId6" Target="../media/image56.png" Type="http://schemas.openxmlformats.org/officeDocument/2006/relationships/image"/><Relationship Id="rId7" Target="../media/image53.png" Type="http://schemas.openxmlformats.org/officeDocument/2006/relationships/image"/><Relationship Id="rId8" Target="../media/image52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3.png" Type="http://schemas.openxmlformats.org/officeDocument/2006/relationships/image"/><Relationship Id="rId4" Target="../media/image52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64.pn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pt.wiktionary.org/w/index.php?title=%E2%87%94&amp;action=edit&amp;redlink=1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131053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222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926457"/>
            <a:ext cx="18288000" cy="358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47"/>
              </a:lnSpc>
            </a:pPr>
            <a:r>
              <a:rPr lang="en-US" sz="13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Introdução à Computação Quântica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15142" y="4613165"/>
            <a:ext cx="9657715" cy="237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1215">
                <a:solidFill>
                  <a:srgbClr val="E86868"/>
                </a:solidFill>
                <a:latin typeface="Montserrat"/>
                <a:ea typeface="Montserrat"/>
                <a:cs typeface="Montserrat"/>
                <a:sym typeface="Montserrat"/>
              </a:rPr>
              <a:t>FUNDAMENTOS</a:t>
            </a:r>
          </a:p>
          <a:p>
            <a:pPr algn="ctr">
              <a:lnSpc>
                <a:spcPts val="8400"/>
              </a:lnSpc>
            </a:pPr>
            <a:r>
              <a:rPr lang="en-US" sz="6000" spc="960">
                <a:solidFill>
                  <a:srgbClr val="E86868"/>
                </a:solidFill>
                <a:latin typeface="Montserrat"/>
                <a:ea typeface="Montserrat"/>
                <a:cs typeface="Montserrat"/>
                <a:sym typeface="Montserrat"/>
              </a:rPr>
              <a:t>ALGÉBRICOS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66374" y="9191625"/>
            <a:ext cx="309292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Do zero ao paper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191625"/>
            <a:ext cx="474948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Por: Leonardo C. Rossato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79209" y="9191625"/>
            <a:ext cx="172958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Aula |0⟩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50250" y="193667"/>
            <a:ext cx="1587500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2E6DA">
                    <a:alpha val="64706"/>
                  </a:srgbClr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Curso 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08263"/>
            <a:ext cx="9322181" cy="5421584"/>
          </a:xfrm>
          <a:custGeom>
            <a:avLst/>
            <a:gdLst/>
            <a:ahLst/>
            <a:cxnLst/>
            <a:rect r="r" b="b" t="t" l="l"/>
            <a:pathLst>
              <a:path h="5421584" w="9322181">
                <a:moveTo>
                  <a:pt x="0" y="0"/>
                </a:moveTo>
                <a:lnTo>
                  <a:pt x="9322181" y="0"/>
                </a:lnTo>
                <a:lnTo>
                  <a:pt x="9322181" y="5421585"/>
                </a:lnTo>
                <a:lnTo>
                  <a:pt x="0" y="5421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7ED957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040182" y="3305187"/>
            <a:ext cx="13247818" cy="6474638"/>
          </a:xfrm>
          <a:custGeom>
            <a:avLst/>
            <a:gdLst/>
            <a:ahLst/>
            <a:cxnLst/>
            <a:rect r="r" b="b" t="t" l="l"/>
            <a:pathLst>
              <a:path h="6474638" w="13247818">
                <a:moveTo>
                  <a:pt x="0" y="0"/>
                </a:moveTo>
                <a:lnTo>
                  <a:pt x="13247818" y="0"/>
                </a:lnTo>
                <a:lnTo>
                  <a:pt x="13247818" y="6474638"/>
                </a:lnTo>
                <a:lnTo>
                  <a:pt x="0" y="647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7ED957"/>
            </a:solidFill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20785" y="5855581"/>
            <a:ext cx="3242788" cy="2785217"/>
          </a:xfrm>
          <a:custGeom>
            <a:avLst/>
            <a:gdLst/>
            <a:ahLst/>
            <a:cxnLst/>
            <a:rect r="r" b="b" t="t" l="l"/>
            <a:pathLst>
              <a:path h="2785217" w="3242788">
                <a:moveTo>
                  <a:pt x="0" y="0"/>
                </a:moveTo>
                <a:lnTo>
                  <a:pt x="3242788" y="0"/>
                </a:lnTo>
                <a:lnTo>
                  <a:pt x="3242788" y="2785217"/>
                </a:lnTo>
                <a:lnTo>
                  <a:pt x="0" y="2785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20785" y="2182707"/>
            <a:ext cx="3242788" cy="2291570"/>
          </a:xfrm>
          <a:custGeom>
            <a:avLst/>
            <a:gdLst/>
            <a:ahLst/>
            <a:cxnLst/>
            <a:rect r="r" b="b" t="t" l="l"/>
            <a:pathLst>
              <a:path h="2291570" w="3242788">
                <a:moveTo>
                  <a:pt x="0" y="0"/>
                </a:moveTo>
                <a:lnTo>
                  <a:pt x="3242788" y="0"/>
                </a:lnTo>
                <a:lnTo>
                  <a:pt x="3242788" y="2291570"/>
                </a:lnTo>
                <a:lnTo>
                  <a:pt x="0" y="2291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73212" y="2350218"/>
            <a:ext cx="14077627" cy="1622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“bra” = vetor linha =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1456" y="448310"/>
            <a:ext cx="1252601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Representação dos Vetores na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Notação Bra-Ket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57435" y="6197100"/>
            <a:ext cx="1627552" cy="174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4"/>
              </a:lnSpc>
              <a:spcBef>
                <a:spcPct val="0"/>
              </a:spcBef>
            </a:pPr>
            <a:r>
              <a:rPr lang="en-US" sz="9081">
                <a:solidFill>
                  <a:srgbClr val="522200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-US" sz="9081">
                <a:solidFill>
                  <a:srgbClr val="522200"/>
                </a:solidFill>
                <a:latin typeface="Arial"/>
                <a:ea typeface="Arial"/>
                <a:cs typeface="Arial"/>
                <a:sym typeface="Arial"/>
              </a:rPr>
              <a:t>ψ⟩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00775" y="2359743"/>
            <a:ext cx="1484211" cy="161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8"/>
              </a:lnSpc>
              <a:spcBef>
                <a:spcPct val="0"/>
              </a:spcBef>
            </a:pPr>
            <a:r>
              <a:rPr lang="en-US" sz="8498">
                <a:solidFill>
                  <a:srgbClr val="522200"/>
                </a:solidFill>
                <a:latin typeface="Arial"/>
                <a:ea typeface="Arial"/>
                <a:cs typeface="Arial"/>
                <a:sym typeface="Arial"/>
              </a:rPr>
              <a:t>⟨ϕ</a:t>
            </a:r>
            <a:r>
              <a:rPr lang="en-US" sz="8498">
                <a:solidFill>
                  <a:srgbClr val="522200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0590" y="6324429"/>
            <a:ext cx="11920186" cy="1612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“ket” = vetor coluna =</a:t>
            </a:r>
            <a:r>
              <a:rPr lang="en-US" sz="8499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71725"/>
            <a:ext cx="13446750" cy="7766275"/>
          </a:xfrm>
          <a:custGeom>
            <a:avLst/>
            <a:gdLst/>
            <a:ahLst/>
            <a:cxnLst/>
            <a:rect r="r" b="b" t="t" l="l"/>
            <a:pathLst>
              <a:path h="7766275" w="13446750">
                <a:moveTo>
                  <a:pt x="0" y="0"/>
                </a:moveTo>
                <a:lnTo>
                  <a:pt x="13446750" y="0"/>
                </a:lnTo>
                <a:lnTo>
                  <a:pt x="13446750" y="7766275"/>
                </a:lnTo>
                <a:lnTo>
                  <a:pt x="0" y="7766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7ED957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897445" y="771725"/>
            <a:ext cx="3242788" cy="2291570"/>
          </a:xfrm>
          <a:custGeom>
            <a:avLst/>
            <a:gdLst/>
            <a:ahLst/>
            <a:cxnLst/>
            <a:rect r="r" b="b" t="t" l="l"/>
            <a:pathLst>
              <a:path h="2291570" w="3242788">
                <a:moveTo>
                  <a:pt x="0" y="0"/>
                </a:moveTo>
                <a:lnTo>
                  <a:pt x="3242788" y="0"/>
                </a:lnTo>
                <a:lnTo>
                  <a:pt x="3242788" y="2291570"/>
                </a:lnTo>
                <a:lnTo>
                  <a:pt x="0" y="2291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7ED957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897445" y="3487159"/>
            <a:ext cx="3242788" cy="2785217"/>
          </a:xfrm>
          <a:custGeom>
            <a:avLst/>
            <a:gdLst/>
            <a:ahLst/>
            <a:cxnLst/>
            <a:rect r="r" b="b" t="t" l="l"/>
            <a:pathLst>
              <a:path h="2785217" w="3242788">
                <a:moveTo>
                  <a:pt x="0" y="0"/>
                </a:moveTo>
                <a:lnTo>
                  <a:pt x="3242788" y="0"/>
                </a:lnTo>
                <a:lnTo>
                  <a:pt x="3242788" y="2785216"/>
                </a:lnTo>
                <a:lnTo>
                  <a:pt x="0" y="2785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7ED957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617711" y="8747834"/>
            <a:ext cx="5795660" cy="1292026"/>
          </a:xfrm>
          <a:custGeom>
            <a:avLst/>
            <a:gdLst/>
            <a:ahLst/>
            <a:cxnLst/>
            <a:rect r="r" b="b" t="t" l="l"/>
            <a:pathLst>
              <a:path h="1292026" w="5795660">
                <a:moveTo>
                  <a:pt x="0" y="0"/>
                </a:moveTo>
                <a:lnTo>
                  <a:pt x="5795660" y="0"/>
                </a:lnTo>
                <a:lnTo>
                  <a:pt x="5795660" y="1292026"/>
                </a:lnTo>
                <a:lnTo>
                  <a:pt x="0" y="1292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7ED957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8784673" y="8557079"/>
            <a:ext cx="7919520" cy="153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Não é comutativo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184942">
            <a:off x="830462" y="8279603"/>
            <a:ext cx="1635374" cy="1183602"/>
          </a:xfrm>
          <a:custGeom>
            <a:avLst/>
            <a:gdLst/>
            <a:ahLst/>
            <a:cxnLst/>
            <a:rect r="r" b="b" t="t" l="l"/>
            <a:pathLst>
              <a:path h="1183602" w="1635374">
                <a:moveTo>
                  <a:pt x="0" y="0"/>
                </a:moveTo>
                <a:lnTo>
                  <a:pt x="1635374" y="0"/>
                </a:lnTo>
                <a:lnTo>
                  <a:pt x="1635374" y="1183602"/>
                </a:lnTo>
                <a:lnTo>
                  <a:pt x="0" y="11836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3003" y="6748780"/>
            <a:ext cx="16167746" cy="2957195"/>
            <a:chOff x="0" y="0"/>
            <a:chExt cx="4258172" cy="778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58172" cy="778850"/>
            </a:xfrm>
            <a:custGeom>
              <a:avLst/>
              <a:gdLst/>
              <a:ahLst/>
              <a:cxnLst/>
              <a:rect r="r" b="b" t="t" l="l"/>
              <a:pathLst>
                <a:path h="778850" w="4258172">
                  <a:moveTo>
                    <a:pt x="0" y="0"/>
                  </a:moveTo>
                  <a:lnTo>
                    <a:pt x="4258172" y="0"/>
                  </a:lnTo>
                  <a:lnTo>
                    <a:pt x="4258172" y="778850"/>
                  </a:lnTo>
                  <a:lnTo>
                    <a:pt x="0" y="77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58172" cy="816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23003" y="3343910"/>
            <a:ext cx="13485986" cy="2957195"/>
            <a:chOff x="0" y="0"/>
            <a:chExt cx="3551865" cy="7788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51865" cy="778850"/>
            </a:xfrm>
            <a:custGeom>
              <a:avLst/>
              <a:gdLst/>
              <a:ahLst/>
              <a:cxnLst/>
              <a:rect r="r" b="b" t="t" l="l"/>
              <a:pathLst>
                <a:path h="778850" w="3551865">
                  <a:moveTo>
                    <a:pt x="0" y="0"/>
                  </a:moveTo>
                  <a:lnTo>
                    <a:pt x="3551865" y="0"/>
                  </a:lnTo>
                  <a:lnTo>
                    <a:pt x="3551865" y="778850"/>
                  </a:lnTo>
                  <a:lnTo>
                    <a:pt x="0" y="77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551865" cy="816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3003" y="956495"/>
            <a:ext cx="12522228" cy="2143294"/>
            <a:chOff x="0" y="0"/>
            <a:chExt cx="3298035" cy="5644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98036" cy="564489"/>
            </a:xfrm>
            <a:custGeom>
              <a:avLst/>
              <a:gdLst/>
              <a:ahLst/>
              <a:cxnLst/>
              <a:rect r="r" b="b" t="t" l="l"/>
              <a:pathLst>
                <a:path h="564489" w="3298036">
                  <a:moveTo>
                    <a:pt x="0" y="0"/>
                  </a:moveTo>
                  <a:lnTo>
                    <a:pt x="3298036" y="0"/>
                  </a:lnTo>
                  <a:lnTo>
                    <a:pt x="3298036" y="564489"/>
                  </a:lnTo>
                  <a:lnTo>
                    <a:pt x="0" y="5644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298035" cy="602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115695"/>
            <a:ext cx="1260157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perspectiva “Algébrica das coisas”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de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Comutatividade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Noção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da Representação dos Vetores na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Notação Bra-Ket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774295" y="1028700"/>
            <a:ext cx="2092851" cy="748194"/>
          </a:xfrm>
          <a:custGeom>
            <a:avLst/>
            <a:gdLst/>
            <a:ahLst/>
            <a:cxnLst/>
            <a:rect r="r" b="b" t="t" l="l"/>
            <a:pathLst>
              <a:path h="748194" w="2092851">
                <a:moveTo>
                  <a:pt x="0" y="0"/>
                </a:moveTo>
                <a:lnTo>
                  <a:pt x="2092850" y="0"/>
                </a:lnTo>
                <a:lnTo>
                  <a:pt x="2092850" y="748194"/>
                </a:lnTo>
                <a:lnTo>
                  <a:pt x="0" y="74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016653" y="2040706"/>
            <a:ext cx="21032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“Deboas”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3003" y="6748780"/>
            <a:ext cx="16167746" cy="2957195"/>
            <a:chOff x="0" y="0"/>
            <a:chExt cx="4258172" cy="778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58172" cy="778850"/>
            </a:xfrm>
            <a:custGeom>
              <a:avLst/>
              <a:gdLst/>
              <a:ahLst/>
              <a:cxnLst/>
              <a:rect r="r" b="b" t="t" l="l"/>
              <a:pathLst>
                <a:path h="778850" w="4258172">
                  <a:moveTo>
                    <a:pt x="0" y="0"/>
                  </a:moveTo>
                  <a:lnTo>
                    <a:pt x="4258172" y="0"/>
                  </a:lnTo>
                  <a:lnTo>
                    <a:pt x="4258172" y="778850"/>
                  </a:lnTo>
                  <a:lnTo>
                    <a:pt x="0" y="77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58172" cy="816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277235"/>
            <a:ext cx="16188690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de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Rotação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representação dos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números imaginários no gráfico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relação: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representação gráfica x coordenadas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Fórmula de Euler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Esfera de Bloch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Site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da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IBM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com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portas lógicas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Representação matricial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das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portas lógicas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trike="sngStrike">
                <a:solidFill>
                  <a:srgbClr val="9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Noção que qualquer matriz unitária pode ser uma porta lógica quântica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Montando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expressão algébrica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de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um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circuito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simples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23003" y="1298575"/>
            <a:ext cx="10070931" cy="1598561"/>
            <a:chOff x="0" y="0"/>
            <a:chExt cx="2652426" cy="4210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52426" cy="421020"/>
            </a:xfrm>
            <a:custGeom>
              <a:avLst/>
              <a:gdLst/>
              <a:ahLst/>
              <a:cxnLst/>
              <a:rect r="r" b="b" t="t" l="l"/>
              <a:pathLst>
                <a:path h="421020" w="2652426">
                  <a:moveTo>
                    <a:pt x="0" y="0"/>
                  </a:moveTo>
                  <a:lnTo>
                    <a:pt x="2652426" y="0"/>
                  </a:lnTo>
                  <a:lnTo>
                    <a:pt x="2652426" y="421020"/>
                  </a:lnTo>
                  <a:lnTo>
                    <a:pt x="0" y="4210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652426" cy="45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826898" y="1028700"/>
            <a:ext cx="2092851" cy="748194"/>
          </a:xfrm>
          <a:custGeom>
            <a:avLst/>
            <a:gdLst/>
            <a:ahLst/>
            <a:cxnLst/>
            <a:rect r="r" b="b" t="t" l="l"/>
            <a:pathLst>
              <a:path h="748194" w="2092851">
                <a:moveTo>
                  <a:pt x="0" y="0"/>
                </a:moveTo>
                <a:lnTo>
                  <a:pt x="2092851" y="0"/>
                </a:lnTo>
                <a:lnTo>
                  <a:pt x="2092851" y="748194"/>
                </a:lnTo>
                <a:lnTo>
                  <a:pt x="0" y="74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069256" y="2040706"/>
            <a:ext cx="21032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“Deboas”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23003" y="3343910"/>
            <a:ext cx="13485986" cy="2957195"/>
            <a:chOff x="0" y="0"/>
            <a:chExt cx="3551865" cy="7788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51865" cy="778850"/>
            </a:xfrm>
            <a:custGeom>
              <a:avLst/>
              <a:gdLst/>
              <a:ahLst/>
              <a:cxnLst/>
              <a:rect r="r" b="b" t="t" l="l"/>
              <a:pathLst>
                <a:path h="778850" w="3551865">
                  <a:moveTo>
                    <a:pt x="0" y="0"/>
                  </a:moveTo>
                  <a:lnTo>
                    <a:pt x="3551865" y="0"/>
                  </a:lnTo>
                  <a:lnTo>
                    <a:pt x="3551865" y="778850"/>
                  </a:lnTo>
                  <a:lnTo>
                    <a:pt x="0" y="77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551865" cy="816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9808" y="1470996"/>
            <a:ext cx="13508384" cy="6685968"/>
          </a:xfrm>
          <a:custGeom>
            <a:avLst/>
            <a:gdLst/>
            <a:ahLst/>
            <a:cxnLst/>
            <a:rect r="r" b="b" t="t" l="l"/>
            <a:pathLst>
              <a:path h="6685968" w="13508384">
                <a:moveTo>
                  <a:pt x="0" y="0"/>
                </a:moveTo>
                <a:lnTo>
                  <a:pt x="13508384" y="0"/>
                </a:lnTo>
                <a:lnTo>
                  <a:pt x="13508384" y="6685968"/>
                </a:lnTo>
                <a:lnTo>
                  <a:pt x="0" y="668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21600" y="8330005"/>
            <a:ext cx="7191616" cy="1856589"/>
          </a:xfrm>
          <a:custGeom>
            <a:avLst/>
            <a:gdLst/>
            <a:ahLst/>
            <a:cxnLst/>
            <a:rect r="r" b="b" t="t" l="l"/>
            <a:pathLst>
              <a:path h="1856589" w="7191616">
                <a:moveTo>
                  <a:pt x="0" y="0"/>
                </a:moveTo>
                <a:lnTo>
                  <a:pt x="7191616" y="0"/>
                </a:lnTo>
                <a:lnTo>
                  <a:pt x="7191616" y="1856590"/>
                </a:lnTo>
                <a:lnTo>
                  <a:pt x="0" y="1856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660387" y="8619367"/>
            <a:ext cx="1417907" cy="1191362"/>
            <a:chOff x="0" y="0"/>
            <a:chExt cx="373440" cy="3137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3440" cy="313774"/>
            </a:xfrm>
            <a:custGeom>
              <a:avLst/>
              <a:gdLst/>
              <a:ahLst/>
              <a:cxnLst/>
              <a:rect r="r" b="b" t="t" l="l"/>
              <a:pathLst>
                <a:path h="313774" w="373440">
                  <a:moveTo>
                    <a:pt x="0" y="0"/>
                  </a:moveTo>
                  <a:lnTo>
                    <a:pt x="373440" y="0"/>
                  </a:lnTo>
                  <a:lnTo>
                    <a:pt x="373440" y="313774"/>
                  </a:lnTo>
                  <a:lnTo>
                    <a:pt x="0" y="313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73440" cy="351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750785">
            <a:off x="343408" y="4999275"/>
            <a:ext cx="6511915" cy="1839616"/>
          </a:xfrm>
          <a:custGeom>
            <a:avLst/>
            <a:gdLst/>
            <a:ahLst/>
            <a:cxnLst/>
            <a:rect r="r" b="b" t="t" l="l"/>
            <a:pathLst>
              <a:path h="1839616" w="6511915">
                <a:moveTo>
                  <a:pt x="0" y="0"/>
                </a:moveTo>
                <a:lnTo>
                  <a:pt x="6511915" y="0"/>
                </a:lnTo>
                <a:lnTo>
                  <a:pt x="6511915" y="1839616"/>
                </a:lnTo>
                <a:lnTo>
                  <a:pt x="0" y="1839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48310"/>
            <a:ext cx="97537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de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Rotação (usando trigonometria)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92345" y="3707838"/>
            <a:ext cx="18510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 = (1 , 0)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78632" y="3707838"/>
            <a:ext cx="205676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 ‘ = (0 , 1)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2540" y="8752300"/>
            <a:ext cx="2308336" cy="976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8"/>
              </a:lnSpc>
            </a:pPr>
            <a:r>
              <a:rPr lang="en-US" sz="5706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 v ⟩ = 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4505690">
            <a:off x="14419676" y="5392264"/>
            <a:ext cx="4185031" cy="1182271"/>
          </a:xfrm>
          <a:custGeom>
            <a:avLst/>
            <a:gdLst/>
            <a:ahLst/>
            <a:cxnLst/>
            <a:rect r="r" b="b" t="t" l="l"/>
            <a:pathLst>
              <a:path h="1182271" w="4185031">
                <a:moveTo>
                  <a:pt x="0" y="1182271"/>
                </a:moveTo>
                <a:lnTo>
                  <a:pt x="4185030" y="1182271"/>
                </a:lnTo>
                <a:lnTo>
                  <a:pt x="4185030" y="0"/>
                </a:lnTo>
                <a:lnTo>
                  <a:pt x="0" y="0"/>
                </a:lnTo>
                <a:lnTo>
                  <a:pt x="0" y="1182271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123897" y="8330005"/>
            <a:ext cx="950936" cy="1856589"/>
          </a:xfrm>
          <a:custGeom>
            <a:avLst/>
            <a:gdLst/>
            <a:ahLst/>
            <a:cxnLst/>
            <a:rect r="r" b="b" t="t" l="l"/>
            <a:pathLst>
              <a:path h="1856589" w="950936">
                <a:moveTo>
                  <a:pt x="0" y="0"/>
                </a:moveTo>
                <a:lnTo>
                  <a:pt x="950936" y="0"/>
                </a:lnTo>
                <a:lnTo>
                  <a:pt x="950936" y="1856590"/>
                </a:lnTo>
                <a:lnTo>
                  <a:pt x="0" y="18565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3483634" y="8752300"/>
            <a:ext cx="2653628" cy="976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8"/>
              </a:lnSpc>
            </a:pPr>
            <a:r>
              <a:rPr lang="en-US" sz="5706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 v ’ ⟩ =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250856" y="8330005"/>
            <a:ext cx="929867" cy="1856589"/>
          </a:xfrm>
          <a:custGeom>
            <a:avLst/>
            <a:gdLst/>
            <a:ahLst/>
            <a:cxnLst/>
            <a:rect r="r" b="b" t="t" l="l"/>
            <a:pathLst>
              <a:path h="1856589" w="929867">
                <a:moveTo>
                  <a:pt x="0" y="0"/>
                </a:moveTo>
                <a:lnTo>
                  <a:pt x="929867" y="0"/>
                </a:lnTo>
                <a:lnTo>
                  <a:pt x="929867" y="1856590"/>
                </a:lnTo>
                <a:lnTo>
                  <a:pt x="0" y="18565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854" t="-13586" r="-16446" b="-7878"/>
            </a:stretch>
          </a:blipFill>
          <a:ln w="76200" cap="sq">
            <a:solidFill>
              <a:srgbClr val="004AAD"/>
            </a:solidFill>
            <a:prstDash val="solid"/>
            <a:miter/>
          </a:ln>
        </p:spPr>
      </p:sp>
      <p:sp>
        <p:nvSpPr>
          <p:cNvPr name="AutoShape 17" id="17"/>
          <p:cNvSpPr/>
          <p:nvPr/>
        </p:nvSpPr>
        <p:spPr>
          <a:xfrm>
            <a:off x="6692345" y="3793563"/>
            <a:ext cx="293370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13169107" y="3803088"/>
            <a:ext cx="293370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96624" y="514985"/>
            <a:ext cx="7746920" cy="3834334"/>
          </a:xfrm>
          <a:custGeom>
            <a:avLst/>
            <a:gdLst/>
            <a:ahLst/>
            <a:cxnLst/>
            <a:rect r="r" b="b" t="t" l="l"/>
            <a:pathLst>
              <a:path h="3834334" w="7746920">
                <a:moveTo>
                  <a:pt x="0" y="0"/>
                </a:moveTo>
                <a:lnTo>
                  <a:pt x="7746921" y="0"/>
                </a:lnTo>
                <a:lnTo>
                  <a:pt x="7746921" y="3834334"/>
                </a:lnTo>
                <a:lnTo>
                  <a:pt x="0" y="3834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51929" y="4602314"/>
            <a:ext cx="7191616" cy="1856589"/>
          </a:xfrm>
          <a:custGeom>
            <a:avLst/>
            <a:gdLst/>
            <a:ahLst/>
            <a:cxnLst/>
            <a:rect r="r" b="b" t="t" l="l"/>
            <a:pathLst>
              <a:path h="1856589" w="7191616">
                <a:moveTo>
                  <a:pt x="0" y="0"/>
                </a:moveTo>
                <a:lnTo>
                  <a:pt x="7191616" y="0"/>
                </a:lnTo>
                <a:lnTo>
                  <a:pt x="7191616" y="1856589"/>
                </a:lnTo>
                <a:lnTo>
                  <a:pt x="0" y="18565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215568"/>
            <a:ext cx="5998011" cy="1927932"/>
          </a:xfrm>
          <a:custGeom>
            <a:avLst/>
            <a:gdLst/>
            <a:ahLst/>
            <a:cxnLst/>
            <a:rect r="r" b="b" t="t" l="l"/>
            <a:pathLst>
              <a:path h="1927932" w="5998011">
                <a:moveTo>
                  <a:pt x="0" y="0"/>
                </a:moveTo>
                <a:lnTo>
                  <a:pt x="5998011" y="0"/>
                </a:lnTo>
                <a:lnTo>
                  <a:pt x="5998011" y="1927932"/>
                </a:lnTo>
                <a:lnTo>
                  <a:pt x="0" y="1927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978527" y="4934928"/>
            <a:ext cx="1417907" cy="1191362"/>
            <a:chOff x="0" y="0"/>
            <a:chExt cx="373440" cy="3137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3440" cy="313774"/>
            </a:xfrm>
            <a:custGeom>
              <a:avLst/>
              <a:gdLst/>
              <a:ahLst/>
              <a:cxnLst/>
              <a:rect r="r" b="b" t="t" l="l"/>
              <a:pathLst>
                <a:path h="313774" w="373440">
                  <a:moveTo>
                    <a:pt x="0" y="0"/>
                  </a:moveTo>
                  <a:lnTo>
                    <a:pt x="373440" y="0"/>
                  </a:lnTo>
                  <a:lnTo>
                    <a:pt x="373440" y="313774"/>
                  </a:lnTo>
                  <a:lnTo>
                    <a:pt x="0" y="313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73440" cy="351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7492244">
            <a:off x="10837297" y="6824607"/>
            <a:ext cx="2092851" cy="748194"/>
          </a:xfrm>
          <a:custGeom>
            <a:avLst/>
            <a:gdLst/>
            <a:ahLst/>
            <a:cxnLst/>
            <a:rect r="r" b="b" t="t" l="l"/>
            <a:pathLst>
              <a:path h="748194" w="2092851">
                <a:moveTo>
                  <a:pt x="0" y="0"/>
                </a:moveTo>
                <a:lnTo>
                  <a:pt x="2092851" y="0"/>
                </a:lnTo>
                <a:lnTo>
                  <a:pt x="2092851" y="748194"/>
                </a:lnTo>
                <a:lnTo>
                  <a:pt x="0" y="748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6370179"/>
            <a:ext cx="1417907" cy="1191362"/>
            <a:chOff x="0" y="0"/>
            <a:chExt cx="373440" cy="3137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3440" cy="313774"/>
            </a:xfrm>
            <a:custGeom>
              <a:avLst/>
              <a:gdLst/>
              <a:ahLst/>
              <a:cxnLst/>
              <a:rect r="r" b="b" t="t" l="l"/>
              <a:pathLst>
                <a:path h="313774" w="373440">
                  <a:moveTo>
                    <a:pt x="0" y="0"/>
                  </a:moveTo>
                  <a:lnTo>
                    <a:pt x="373440" y="0"/>
                  </a:lnTo>
                  <a:lnTo>
                    <a:pt x="373440" y="313774"/>
                  </a:lnTo>
                  <a:lnTo>
                    <a:pt x="0" y="313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73440" cy="351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086094" y="6402295"/>
            <a:ext cx="593760" cy="1159245"/>
          </a:xfrm>
          <a:custGeom>
            <a:avLst/>
            <a:gdLst/>
            <a:ahLst/>
            <a:cxnLst/>
            <a:rect r="r" b="b" t="t" l="l"/>
            <a:pathLst>
              <a:path h="1159245" w="593760">
                <a:moveTo>
                  <a:pt x="0" y="0"/>
                </a:moveTo>
                <a:lnTo>
                  <a:pt x="593760" y="0"/>
                </a:lnTo>
                <a:lnTo>
                  <a:pt x="593760" y="1159246"/>
                </a:lnTo>
                <a:lnTo>
                  <a:pt x="0" y="11592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39781" y="7933016"/>
            <a:ext cx="2813651" cy="1927932"/>
          </a:xfrm>
          <a:custGeom>
            <a:avLst/>
            <a:gdLst/>
            <a:ahLst/>
            <a:cxnLst/>
            <a:rect r="r" b="b" t="t" l="l"/>
            <a:pathLst>
              <a:path h="1927932" w="2813651">
                <a:moveTo>
                  <a:pt x="0" y="0"/>
                </a:moveTo>
                <a:lnTo>
                  <a:pt x="2813651" y="0"/>
                </a:lnTo>
                <a:lnTo>
                  <a:pt x="2813651" y="1927932"/>
                </a:lnTo>
                <a:lnTo>
                  <a:pt x="0" y="1927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6587" t="0" r="-6587" b="0"/>
            </a:stretch>
          </a:blipFill>
          <a:ln w="3810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4566568" y="7878203"/>
            <a:ext cx="1015552" cy="1982744"/>
          </a:xfrm>
          <a:custGeom>
            <a:avLst/>
            <a:gdLst/>
            <a:ahLst/>
            <a:cxnLst/>
            <a:rect r="r" b="b" t="t" l="l"/>
            <a:pathLst>
              <a:path h="1982744" w="1015552">
                <a:moveTo>
                  <a:pt x="0" y="0"/>
                </a:moveTo>
                <a:lnTo>
                  <a:pt x="1015552" y="0"/>
                </a:lnTo>
                <a:lnTo>
                  <a:pt x="1015552" y="1982745"/>
                </a:lnTo>
                <a:lnTo>
                  <a:pt x="0" y="19827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6795654" y="7878203"/>
            <a:ext cx="993051" cy="1982744"/>
          </a:xfrm>
          <a:custGeom>
            <a:avLst/>
            <a:gdLst/>
            <a:ahLst/>
            <a:cxnLst/>
            <a:rect r="r" b="b" t="t" l="l"/>
            <a:pathLst>
              <a:path h="1982744" w="993051">
                <a:moveTo>
                  <a:pt x="0" y="0"/>
                </a:moveTo>
                <a:lnTo>
                  <a:pt x="993051" y="0"/>
                </a:lnTo>
                <a:lnTo>
                  <a:pt x="993051" y="1982745"/>
                </a:lnTo>
                <a:lnTo>
                  <a:pt x="0" y="19827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8854" t="-13586" r="-16446" b="-7878"/>
            </a:stretch>
          </a:blipFill>
          <a:ln w="76200" cap="sq">
            <a:solidFill>
              <a:srgbClr val="004AAD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028700" y="448310"/>
            <a:ext cx="8263255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Passo 1) Definir Rotação: 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θ = 90° , ou θ = π / 2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Passo 2) Construir a Matriz de Rotação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cos⁡(π/2) = 0   |    sin⁡(π/2) = 1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08541" y="7487478"/>
            <a:ext cx="442452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Vamos apelidar de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“Operador  Rotação”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454408"/>
            <a:ext cx="74753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Passo 3) Aplicar Operador ao Vetor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63315" y="7572259"/>
            <a:ext cx="33797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18029" y="6035559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82326" y="6016535"/>
            <a:ext cx="54498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95715" y="5587441"/>
            <a:ext cx="33797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954821" y="7920250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978527" y="8337794"/>
            <a:ext cx="33797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19496" y="9334693"/>
            <a:ext cx="6068504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3399">
                <a:solidFill>
                  <a:srgbClr val="5222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símbolo para facilitar o entendimento da operação</a:t>
            </a:r>
          </a:p>
        </p:txBody>
      </p:sp>
      <p:sp>
        <p:nvSpPr>
          <p:cNvPr name="Freeform 27" id="27"/>
          <p:cNvSpPr/>
          <p:nvPr/>
        </p:nvSpPr>
        <p:spPr>
          <a:xfrm flipH="false" flipV="true" rot="10387995">
            <a:off x="11540052" y="9280653"/>
            <a:ext cx="508475" cy="181780"/>
          </a:xfrm>
          <a:custGeom>
            <a:avLst/>
            <a:gdLst/>
            <a:ahLst/>
            <a:cxnLst/>
            <a:rect r="r" b="b" t="t" l="l"/>
            <a:pathLst>
              <a:path h="181780" w="508475">
                <a:moveTo>
                  <a:pt x="0" y="181780"/>
                </a:moveTo>
                <a:lnTo>
                  <a:pt x="508476" y="181780"/>
                </a:lnTo>
                <a:lnTo>
                  <a:pt x="508476" y="0"/>
                </a:lnTo>
                <a:lnTo>
                  <a:pt x="0" y="0"/>
                </a:lnTo>
                <a:lnTo>
                  <a:pt x="0" y="18178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2463949" y="1629745"/>
            <a:ext cx="108918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 = (1 , 0)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312079" y="1629745"/>
            <a:ext cx="121031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 ‘ = (0 , 1)</a:t>
            </a:r>
          </a:p>
        </p:txBody>
      </p:sp>
      <p:sp>
        <p:nvSpPr>
          <p:cNvPr name="AutoShape 30" id="30"/>
          <p:cNvSpPr/>
          <p:nvPr/>
        </p:nvSpPr>
        <p:spPr>
          <a:xfrm>
            <a:off x="12463949" y="1686895"/>
            <a:ext cx="156676" cy="0"/>
          </a:xfrm>
          <a:prstGeom prst="line">
            <a:avLst/>
          </a:prstGeom>
          <a:ln cap="flat" w="1905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16312079" y="1696420"/>
            <a:ext cx="156676" cy="0"/>
          </a:xfrm>
          <a:prstGeom prst="line">
            <a:avLst/>
          </a:prstGeom>
          <a:ln cap="flat" w="19050">
            <a:solidFill>
              <a:srgbClr val="004AAD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4304" y="4630163"/>
            <a:ext cx="7411524" cy="5406190"/>
          </a:xfrm>
          <a:custGeom>
            <a:avLst/>
            <a:gdLst/>
            <a:ahLst/>
            <a:cxnLst/>
            <a:rect r="r" b="b" t="t" l="l"/>
            <a:pathLst>
              <a:path h="5406190" w="7411524">
                <a:moveTo>
                  <a:pt x="0" y="0"/>
                </a:moveTo>
                <a:lnTo>
                  <a:pt x="7411524" y="0"/>
                </a:lnTo>
                <a:lnTo>
                  <a:pt x="7411524" y="5406190"/>
                </a:lnTo>
                <a:lnTo>
                  <a:pt x="0" y="5406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091" t="0" r="0" b="-35588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027142" y="1335519"/>
            <a:ext cx="9976520" cy="8700834"/>
          </a:xfrm>
          <a:custGeom>
            <a:avLst/>
            <a:gdLst/>
            <a:ahLst/>
            <a:cxnLst/>
            <a:rect r="r" b="b" t="t" l="l"/>
            <a:pathLst>
              <a:path h="8700834" w="9976520">
                <a:moveTo>
                  <a:pt x="0" y="0"/>
                </a:moveTo>
                <a:lnTo>
                  <a:pt x="9976519" y="0"/>
                </a:lnTo>
                <a:lnTo>
                  <a:pt x="9976519" y="8700834"/>
                </a:lnTo>
                <a:lnTo>
                  <a:pt x="0" y="8700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531099" y="0"/>
            <a:ext cx="3756901" cy="1966489"/>
          </a:xfrm>
          <a:custGeom>
            <a:avLst/>
            <a:gdLst/>
            <a:ahLst/>
            <a:cxnLst/>
            <a:rect r="r" b="b" t="t" l="l"/>
            <a:pathLst>
              <a:path h="1966489" w="3756901">
                <a:moveTo>
                  <a:pt x="0" y="0"/>
                </a:moveTo>
                <a:lnTo>
                  <a:pt x="3756901" y="0"/>
                </a:lnTo>
                <a:lnTo>
                  <a:pt x="3756901" y="1966489"/>
                </a:lnTo>
                <a:lnTo>
                  <a:pt x="0" y="1966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903" t="-35342" r="-89560" b="-92979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34304" y="1335519"/>
            <a:ext cx="7411524" cy="2831820"/>
          </a:xfrm>
          <a:custGeom>
            <a:avLst/>
            <a:gdLst/>
            <a:ahLst/>
            <a:cxnLst/>
            <a:rect r="r" b="b" t="t" l="l"/>
            <a:pathLst>
              <a:path h="2831820" w="7411524">
                <a:moveTo>
                  <a:pt x="0" y="0"/>
                </a:moveTo>
                <a:lnTo>
                  <a:pt x="7411524" y="0"/>
                </a:lnTo>
                <a:lnTo>
                  <a:pt x="7411524" y="2831820"/>
                </a:lnTo>
                <a:lnTo>
                  <a:pt x="0" y="2831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sp>
        <p:nvSpPr>
          <p:cNvPr name="AutoShape 7" id="7"/>
          <p:cNvSpPr/>
          <p:nvPr/>
        </p:nvSpPr>
        <p:spPr>
          <a:xfrm flipV="true">
            <a:off x="12598481" y="4167339"/>
            <a:ext cx="2108972" cy="1636510"/>
          </a:xfrm>
          <a:prstGeom prst="line">
            <a:avLst/>
          </a:prstGeom>
          <a:ln cap="flat" w="7620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14767439" y="3817869"/>
            <a:ext cx="1642110" cy="400412"/>
            <a:chOff x="0" y="0"/>
            <a:chExt cx="432490" cy="1054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2490" cy="105458"/>
            </a:xfrm>
            <a:custGeom>
              <a:avLst/>
              <a:gdLst/>
              <a:ahLst/>
              <a:cxnLst/>
              <a:rect r="r" b="b" t="t" l="l"/>
              <a:pathLst>
                <a:path h="105458" w="432490">
                  <a:moveTo>
                    <a:pt x="0" y="0"/>
                  </a:moveTo>
                  <a:lnTo>
                    <a:pt x="432490" y="0"/>
                  </a:lnTo>
                  <a:lnTo>
                    <a:pt x="432490" y="105458"/>
                  </a:lnTo>
                  <a:lnTo>
                    <a:pt x="0" y="1054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32490" cy="143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331319" y="4218281"/>
            <a:ext cx="1642110" cy="555210"/>
            <a:chOff x="0" y="0"/>
            <a:chExt cx="432490" cy="1462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2490" cy="146228"/>
            </a:xfrm>
            <a:custGeom>
              <a:avLst/>
              <a:gdLst/>
              <a:ahLst/>
              <a:cxnLst/>
              <a:rect r="r" b="b" t="t" l="l"/>
              <a:pathLst>
                <a:path h="146228" w="432490">
                  <a:moveTo>
                    <a:pt x="0" y="0"/>
                  </a:moveTo>
                  <a:lnTo>
                    <a:pt x="432490" y="0"/>
                  </a:lnTo>
                  <a:lnTo>
                    <a:pt x="432490" y="146228"/>
                  </a:lnTo>
                  <a:lnTo>
                    <a:pt x="0" y="1462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32490" cy="18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294476" y="5672084"/>
            <a:ext cx="233093" cy="23309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22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86654" y="448310"/>
            <a:ext cx="134724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representação dos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números imaginários no gráfico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81359" y="8758555"/>
            <a:ext cx="3492182" cy="89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Plano Complexo </a:t>
            </a:r>
          </a:p>
          <a:p>
            <a:pPr algn="ctr">
              <a:lnSpc>
                <a:spcPts val="3467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e Círculo Unitário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59672" y="2684754"/>
            <a:ext cx="209962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z = a +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399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b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z  = ( a , b 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724017" y="6752868"/>
            <a:ext cx="186436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z  = 1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z = (1 , 0 )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94967" y="1899814"/>
            <a:ext cx="17394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 z | = 1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5973" y="771842"/>
            <a:ext cx="8364682" cy="8597771"/>
          </a:xfrm>
          <a:custGeom>
            <a:avLst/>
            <a:gdLst/>
            <a:ahLst/>
            <a:cxnLst/>
            <a:rect r="r" b="b" t="t" l="l"/>
            <a:pathLst>
              <a:path h="8597771" w="8364682">
                <a:moveTo>
                  <a:pt x="0" y="0"/>
                </a:moveTo>
                <a:lnTo>
                  <a:pt x="8364682" y="0"/>
                </a:lnTo>
                <a:lnTo>
                  <a:pt x="8364682" y="8597771"/>
                </a:lnTo>
                <a:lnTo>
                  <a:pt x="0" y="8597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169" r="0" b="-8862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1359" y="1553298"/>
            <a:ext cx="8232641" cy="7034859"/>
          </a:xfrm>
          <a:custGeom>
            <a:avLst/>
            <a:gdLst/>
            <a:ahLst/>
            <a:cxnLst/>
            <a:rect r="r" b="b" t="t" l="l"/>
            <a:pathLst>
              <a:path h="7034859" w="8232641">
                <a:moveTo>
                  <a:pt x="0" y="0"/>
                </a:moveTo>
                <a:lnTo>
                  <a:pt x="8232641" y="0"/>
                </a:lnTo>
                <a:lnTo>
                  <a:pt x="8232641" y="7034859"/>
                </a:lnTo>
                <a:lnTo>
                  <a:pt x="0" y="7034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1359" y="9577339"/>
            <a:ext cx="817687" cy="591801"/>
          </a:xfrm>
          <a:custGeom>
            <a:avLst/>
            <a:gdLst/>
            <a:ahLst/>
            <a:cxnLst/>
            <a:rect r="r" b="b" t="t" l="l"/>
            <a:pathLst>
              <a:path h="591801" w="817687">
                <a:moveTo>
                  <a:pt x="0" y="0"/>
                </a:moveTo>
                <a:lnTo>
                  <a:pt x="817687" y="0"/>
                </a:lnTo>
                <a:lnTo>
                  <a:pt x="817687" y="591800"/>
                </a:lnTo>
                <a:lnTo>
                  <a:pt x="0" y="591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3939" y="581660"/>
            <a:ext cx="77405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de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coordenadas esféricas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910889"/>
            <a:ext cx="5082540" cy="458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Na Esfera Unitária: 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ρ = 1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4258" y="9569638"/>
            <a:ext cx="17394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 z | = 1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9930" y="9710416"/>
            <a:ext cx="5097145" cy="458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3399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“lembra círculo unitário” :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13568314" y="2304281"/>
            <a:ext cx="1965729" cy="2766447"/>
          </a:xfrm>
          <a:prstGeom prst="line">
            <a:avLst/>
          </a:prstGeom>
          <a:ln cap="flat" w="95250">
            <a:solidFill>
              <a:srgbClr val="004AAD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5973" y="155387"/>
            <a:ext cx="8364682" cy="9976226"/>
          </a:xfrm>
          <a:custGeom>
            <a:avLst/>
            <a:gdLst/>
            <a:ahLst/>
            <a:cxnLst/>
            <a:rect r="r" b="b" t="t" l="l"/>
            <a:pathLst>
              <a:path h="9976226" w="8364682">
                <a:moveTo>
                  <a:pt x="0" y="0"/>
                </a:moveTo>
                <a:lnTo>
                  <a:pt x="8364682" y="0"/>
                </a:lnTo>
                <a:lnTo>
                  <a:pt x="8364682" y="9976226"/>
                </a:lnTo>
                <a:lnTo>
                  <a:pt x="0" y="997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901456" y="448310"/>
            <a:ext cx="60386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Esfera de Bloch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868886" y="0"/>
            <a:ext cx="1281894" cy="771842"/>
            <a:chOff x="0" y="0"/>
            <a:chExt cx="337618" cy="203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-9149711">
            <a:off x="10002162" y="-349909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8" y="699818"/>
                </a:moveTo>
                <a:lnTo>
                  <a:pt x="0" y="699818"/>
                </a:lnTo>
                <a:lnTo>
                  <a:pt x="0" y="0"/>
                </a:lnTo>
                <a:lnTo>
                  <a:pt x="2477228" y="0"/>
                </a:lnTo>
                <a:lnTo>
                  <a:pt x="2477228" y="69981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868886" y="9461770"/>
            <a:ext cx="1281894" cy="771842"/>
            <a:chOff x="0" y="0"/>
            <a:chExt cx="337618" cy="2032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9181277">
            <a:off x="9999812" y="9782130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9" y="0"/>
                </a:moveTo>
                <a:lnTo>
                  <a:pt x="0" y="0"/>
                </a:lnTo>
                <a:lnTo>
                  <a:pt x="0" y="699817"/>
                </a:lnTo>
                <a:lnTo>
                  <a:pt x="2477229" y="699817"/>
                </a:lnTo>
                <a:lnTo>
                  <a:pt x="24772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22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599605"/>
            <a:ext cx="18288000" cy="7087790"/>
            <a:chOff x="0" y="0"/>
            <a:chExt cx="4816593" cy="18667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866743"/>
            </a:xfrm>
            <a:custGeom>
              <a:avLst/>
              <a:gdLst/>
              <a:ahLst/>
              <a:cxnLst/>
              <a:rect r="r" b="b" t="t" l="l"/>
              <a:pathLst>
                <a:path h="18667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66743"/>
                  </a:lnTo>
                  <a:lnTo>
                    <a:pt x="0" y="1866743"/>
                  </a:lnTo>
                  <a:close/>
                </a:path>
              </a:pathLst>
            </a:custGeom>
            <a:solidFill>
              <a:srgbClr val="5222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1904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279209" y="9191625"/>
            <a:ext cx="172958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Aula |0⟩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5973" y="155387"/>
            <a:ext cx="8364682" cy="9976226"/>
          </a:xfrm>
          <a:custGeom>
            <a:avLst/>
            <a:gdLst/>
            <a:ahLst/>
            <a:cxnLst/>
            <a:rect r="r" b="b" t="t" l="l"/>
            <a:pathLst>
              <a:path h="9976226" w="8364682">
                <a:moveTo>
                  <a:pt x="0" y="0"/>
                </a:moveTo>
                <a:lnTo>
                  <a:pt x="8364682" y="0"/>
                </a:lnTo>
                <a:lnTo>
                  <a:pt x="8364682" y="9976226"/>
                </a:lnTo>
                <a:lnTo>
                  <a:pt x="0" y="997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2868886" y="0"/>
            <a:ext cx="1281894" cy="771842"/>
            <a:chOff x="0" y="0"/>
            <a:chExt cx="337618" cy="2032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true" rot="-9149711">
            <a:off x="10002162" y="-349909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8" y="699818"/>
                </a:moveTo>
                <a:lnTo>
                  <a:pt x="0" y="699818"/>
                </a:lnTo>
                <a:lnTo>
                  <a:pt x="0" y="0"/>
                </a:lnTo>
                <a:lnTo>
                  <a:pt x="2477228" y="0"/>
                </a:lnTo>
                <a:lnTo>
                  <a:pt x="2477228" y="69981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868886" y="9461770"/>
            <a:ext cx="1281894" cy="771842"/>
            <a:chOff x="0" y="0"/>
            <a:chExt cx="337618" cy="203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9181277">
            <a:off x="9999812" y="9782130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9" y="0"/>
                </a:moveTo>
                <a:lnTo>
                  <a:pt x="0" y="0"/>
                </a:lnTo>
                <a:lnTo>
                  <a:pt x="0" y="699817"/>
                </a:lnTo>
                <a:lnTo>
                  <a:pt x="2477229" y="699817"/>
                </a:lnTo>
                <a:lnTo>
                  <a:pt x="24772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2469818"/>
            <a:ext cx="3653801" cy="6788482"/>
          </a:xfrm>
          <a:custGeom>
            <a:avLst/>
            <a:gdLst/>
            <a:ahLst/>
            <a:cxnLst/>
            <a:rect r="r" b="b" t="t" l="l"/>
            <a:pathLst>
              <a:path h="6788482" w="3653801">
                <a:moveTo>
                  <a:pt x="0" y="0"/>
                </a:moveTo>
                <a:lnTo>
                  <a:pt x="3653801" y="0"/>
                </a:lnTo>
                <a:lnTo>
                  <a:pt x="3653801" y="6788482"/>
                </a:lnTo>
                <a:lnTo>
                  <a:pt x="0" y="67884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01456" y="448310"/>
            <a:ext cx="60386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Esfera de Bloch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5973" y="155387"/>
            <a:ext cx="8364682" cy="9976226"/>
          </a:xfrm>
          <a:custGeom>
            <a:avLst/>
            <a:gdLst/>
            <a:ahLst/>
            <a:cxnLst/>
            <a:rect r="r" b="b" t="t" l="l"/>
            <a:pathLst>
              <a:path h="9976226" w="8364682">
                <a:moveTo>
                  <a:pt x="0" y="0"/>
                </a:moveTo>
                <a:lnTo>
                  <a:pt x="8364682" y="0"/>
                </a:lnTo>
                <a:lnTo>
                  <a:pt x="8364682" y="9976226"/>
                </a:lnTo>
                <a:lnTo>
                  <a:pt x="0" y="997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5039" y="1429236"/>
            <a:ext cx="8998961" cy="5577005"/>
          </a:xfrm>
          <a:custGeom>
            <a:avLst/>
            <a:gdLst/>
            <a:ahLst/>
            <a:cxnLst/>
            <a:rect r="r" b="b" t="t" l="l"/>
            <a:pathLst>
              <a:path h="5577005" w="8998961">
                <a:moveTo>
                  <a:pt x="0" y="0"/>
                </a:moveTo>
                <a:lnTo>
                  <a:pt x="8998961" y="0"/>
                </a:lnTo>
                <a:lnTo>
                  <a:pt x="8998961" y="5577005"/>
                </a:lnTo>
                <a:lnTo>
                  <a:pt x="0" y="5577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522200"/>
            </a:solidFill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2868886" y="0"/>
            <a:ext cx="1281894" cy="771842"/>
            <a:chOff x="0" y="0"/>
            <a:chExt cx="337618" cy="203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-9149711">
            <a:off x="10002162" y="-349909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8" y="699818"/>
                </a:moveTo>
                <a:lnTo>
                  <a:pt x="0" y="699818"/>
                </a:lnTo>
                <a:lnTo>
                  <a:pt x="0" y="0"/>
                </a:lnTo>
                <a:lnTo>
                  <a:pt x="2477228" y="0"/>
                </a:lnTo>
                <a:lnTo>
                  <a:pt x="2477228" y="69981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868886" y="9461770"/>
            <a:ext cx="1281894" cy="771842"/>
            <a:chOff x="0" y="0"/>
            <a:chExt cx="337618" cy="2032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9181277">
            <a:off x="9999812" y="9782130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9" y="0"/>
                </a:moveTo>
                <a:lnTo>
                  <a:pt x="0" y="0"/>
                </a:lnTo>
                <a:lnTo>
                  <a:pt x="0" y="699817"/>
                </a:lnTo>
                <a:lnTo>
                  <a:pt x="2477229" y="699817"/>
                </a:lnTo>
                <a:lnTo>
                  <a:pt x="247722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039" y="8067588"/>
            <a:ext cx="8998961" cy="1295850"/>
          </a:xfrm>
          <a:custGeom>
            <a:avLst/>
            <a:gdLst/>
            <a:ahLst/>
            <a:cxnLst/>
            <a:rect r="r" b="b" t="t" l="l"/>
            <a:pathLst>
              <a:path h="1295850" w="8998961">
                <a:moveTo>
                  <a:pt x="0" y="0"/>
                </a:moveTo>
                <a:lnTo>
                  <a:pt x="8998961" y="0"/>
                </a:lnTo>
                <a:lnTo>
                  <a:pt x="8998961" y="1295850"/>
                </a:lnTo>
                <a:lnTo>
                  <a:pt x="0" y="12958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522200"/>
            </a:solidFill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901456" y="448310"/>
            <a:ext cx="60386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Esfera de Bloch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5973" y="155387"/>
            <a:ext cx="8364682" cy="9976226"/>
          </a:xfrm>
          <a:custGeom>
            <a:avLst/>
            <a:gdLst/>
            <a:ahLst/>
            <a:cxnLst/>
            <a:rect r="r" b="b" t="t" l="l"/>
            <a:pathLst>
              <a:path h="9976226" w="8364682">
                <a:moveTo>
                  <a:pt x="0" y="0"/>
                </a:moveTo>
                <a:lnTo>
                  <a:pt x="8364682" y="0"/>
                </a:lnTo>
                <a:lnTo>
                  <a:pt x="8364682" y="9976226"/>
                </a:lnTo>
                <a:lnTo>
                  <a:pt x="0" y="997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5039" y="1429236"/>
            <a:ext cx="8998961" cy="5577005"/>
          </a:xfrm>
          <a:custGeom>
            <a:avLst/>
            <a:gdLst/>
            <a:ahLst/>
            <a:cxnLst/>
            <a:rect r="r" b="b" t="t" l="l"/>
            <a:pathLst>
              <a:path h="5577005" w="8998961">
                <a:moveTo>
                  <a:pt x="0" y="0"/>
                </a:moveTo>
                <a:lnTo>
                  <a:pt x="8998961" y="0"/>
                </a:lnTo>
                <a:lnTo>
                  <a:pt x="8998961" y="5577005"/>
                </a:lnTo>
                <a:lnTo>
                  <a:pt x="0" y="5577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5222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5039" y="8130019"/>
            <a:ext cx="8998961" cy="1850603"/>
          </a:xfrm>
          <a:custGeom>
            <a:avLst/>
            <a:gdLst/>
            <a:ahLst/>
            <a:cxnLst/>
            <a:rect r="r" b="b" t="t" l="l"/>
            <a:pathLst>
              <a:path h="1850603" w="8998961">
                <a:moveTo>
                  <a:pt x="0" y="0"/>
                </a:moveTo>
                <a:lnTo>
                  <a:pt x="8998961" y="0"/>
                </a:lnTo>
                <a:lnTo>
                  <a:pt x="8998961" y="1850603"/>
                </a:lnTo>
                <a:lnTo>
                  <a:pt x="0" y="18506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32" r="0" b="-143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1456" y="448310"/>
            <a:ext cx="60386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Esfera de Bloch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340102"/>
            <a:ext cx="41738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Fórmula de Euler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868886" y="0"/>
            <a:ext cx="1281894" cy="771842"/>
            <a:chOff x="0" y="0"/>
            <a:chExt cx="337618" cy="203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true" rot="-9149711">
            <a:off x="10002162" y="-349909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8" y="699818"/>
                </a:moveTo>
                <a:lnTo>
                  <a:pt x="0" y="699818"/>
                </a:lnTo>
                <a:lnTo>
                  <a:pt x="0" y="0"/>
                </a:lnTo>
                <a:lnTo>
                  <a:pt x="2477228" y="0"/>
                </a:lnTo>
                <a:lnTo>
                  <a:pt x="2477228" y="69981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868886" y="9461770"/>
            <a:ext cx="1281894" cy="771842"/>
            <a:chOff x="0" y="0"/>
            <a:chExt cx="337618" cy="2032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9181277">
            <a:off x="9999812" y="9782130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9" y="0"/>
                </a:moveTo>
                <a:lnTo>
                  <a:pt x="0" y="0"/>
                </a:lnTo>
                <a:lnTo>
                  <a:pt x="0" y="699817"/>
                </a:lnTo>
                <a:lnTo>
                  <a:pt x="2477229" y="699817"/>
                </a:lnTo>
                <a:lnTo>
                  <a:pt x="247722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5973" y="155387"/>
            <a:ext cx="8364682" cy="9976226"/>
          </a:xfrm>
          <a:custGeom>
            <a:avLst/>
            <a:gdLst/>
            <a:ahLst/>
            <a:cxnLst/>
            <a:rect r="r" b="b" t="t" l="l"/>
            <a:pathLst>
              <a:path h="9976226" w="8364682">
                <a:moveTo>
                  <a:pt x="0" y="0"/>
                </a:moveTo>
                <a:lnTo>
                  <a:pt x="8364682" y="0"/>
                </a:lnTo>
                <a:lnTo>
                  <a:pt x="8364682" y="9976226"/>
                </a:lnTo>
                <a:lnTo>
                  <a:pt x="0" y="997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901456" y="448310"/>
            <a:ext cx="60386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Esfera de Bloch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317082"/>
            <a:ext cx="7503314" cy="1645636"/>
          </a:xfrm>
          <a:custGeom>
            <a:avLst/>
            <a:gdLst/>
            <a:ahLst/>
            <a:cxnLst/>
            <a:rect r="r" b="b" t="t" l="l"/>
            <a:pathLst>
              <a:path h="1645636" w="7503314">
                <a:moveTo>
                  <a:pt x="0" y="0"/>
                </a:moveTo>
                <a:lnTo>
                  <a:pt x="7503314" y="0"/>
                </a:lnTo>
                <a:lnTo>
                  <a:pt x="7503314" y="1645635"/>
                </a:lnTo>
                <a:lnTo>
                  <a:pt x="0" y="1645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3798946"/>
            <a:ext cx="9144000" cy="6434667"/>
          </a:xfrm>
          <a:custGeom>
            <a:avLst/>
            <a:gdLst/>
            <a:ahLst/>
            <a:cxnLst/>
            <a:rect r="r" b="b" t="t" l="l"/>
            <a:pathLst>
              <a:path h="6434667" w="9144000">
                <a:moveTo>
                  <a:pt x="0" y="0"/>
                </a:moveTo>
                <a:lnTo>
                  <a:pt x="9144000" y="0"/>
                </a:lnTo>
                <a:lnTo>
                  <a:pt x="9144000" y="6434667"/>
                </a:lnTo>
                <a:lnTo>
                  <a:pt x="0" y="64346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868886" y="0"/>
            <a:ext cx="1281894" cy="771842"/>
            <a:chOff x="0" y="0"/>
            <a:chExt cx="337618" cy="2032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true" rot="-9149711">
            <a:off x="10002162" y="-349909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8" y="699818"/>
                </a:moveTo>
                <a:lnTo>
                  <a:pt x="0" y="699818"/>
                </a:lnTo>
                <a:lnTo>
                  <a:pt x="0" y="0"/>
                </a:lnTo>
                <a:lnTo>
                  <a:pt x="2477228" y="0"/>
                </a:lnTo>
                <a:lnTo>
                  <a:pt x="2477228" y="69981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868886" y="9461770"/>
            <a:ext cx="1281894" cy="771842"/>
            <a:chOff x="0" y="0"/>
            <a:chExt cx="337618" cy="2032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9181277">
            <a:off x="9999812" y="9782130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9" y="0"/>
                </a:moveTo>
                <a:lnTo>
                  <a:pt x="0" y="0"/>
                </a:lnTo>
                <a:lnTo>
                  <a:pt x="0" y="699817"/>
                </a:lnTo>
                <a:lnTo>
                  <a:pt x="2477229" y="699817"/>
                </a:lnTo>
                <a:lnTo>
                  <a:pt x="247722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58177" y="3979020"/>
            <a:ext cx="3513823" cy="846922"/>
            <a:chOff x="0" y="0"/>
            <a:chExt cx="899672" cy="2168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9672" cy="216844"/>
            </a:xfrm>
            <a:custGeom>
              <a:avLst/>
              <a:gdLst/>
              <a:ahLst/>
              <a:cxnLst/>
              <a:rect r="r" b="b" t="t" l="l"/>
              <a:pathLst>
                <a:path h="216844" w="899672">
                  <a:moveTo>
                    <a:pt x="0" y="0"/>
                  </a:moveTo>
                  <a:lnTo>
                    <a:pt x="899672" y="0"/>
                  </a:lnTo>
                  <a:lnTo>
                    <a:pt x="899672" y="216844"/>
                  </a:lnTo>
                  <a:lnTo>
                    <a:pt x="0" y="2168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99672" cy="254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58177" y="4978051"/>
            <a:ext cx="3513823" cy="846922"/>
            <a:chOff x="0" y="0"/>
            <a:chExt cx="899672" cy="2168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9672" cy="216844"/>
            </a:xfrm>
            <a:custGeom>
              <a:avLst/>
              <a:gdLst/>
              <a:ahLst/>
              <a:cxnLst/>
              <a:rect r="r" b="b" t="t" l="l"/>
              <a:pathLst>
                <a:path h="216844" w="899672">
                  <a:moveTo>
                    <a:pt x="0" y="0"/>
                  </a:moveTo>
                  <a:lnTo>
                    <a:pt x="899672" y="0"/>
                  </a:lnTo>
                  <a:lnTo>
                    <a:pt x="899672" y="216844"/>
                  </a:lnTo>
                  <a:lnTo>
                    <a:pt x="0" y="2168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99672" cy="254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569852" y="6601852"/>
            <a:ext cx="486361" cy="414427"/>
            <a:chOff x="0" y="0"/>
            <a:chExt cx="124527" cy="10610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4527" cy="106109"/>
            </a:xfrm>
            <a:custGeom>
              <a:avLst/>
              <a:gdLst/>
              <a:ahLst/>
              <a:cxnLst/>
              <a:rect r="r" b="b" t="t" l="l"/>
              <a:pathLst>
                <a:path h="106109" w="124527">
                  <a:moveTo>
                    <a:pt x="0" y="0"/>
                  </a:moveTo>
                  <a:lnTo>
                    <a:pt x="124527" y="0"/>
                  </a:lnTo>
                  <a:lnTo>
                    <a:pt x="124527" y="106109"/>
                  </a:lnTo>
                  <a:lnTo>
                    <a:pt x="0" y="106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CB6CE6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24527" cy="144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647289" y="5990073"/>
            <a:ext cx="2436038" cy="828517"/>
            <a:chOff x="0" y="0"/>
            <a:chExt cx="623718" cy="21213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23718" cy="212132"/>
            </a:xfrm>
            <a:custGeom>
              <a:avLst/>
              <a:gdLst/>
              <a:ahLst/>
              <a:cxnLst/>
              <a:rect r="r" b="b" t="t" l="l"/>
              <a:pathLst>
                <a:path h="212132" w="623718">
                  <a:moveTo>
                    <a:pt x="0" y="0"/>
                  </a:moveTo>
                  <a:lnTo>
                    <a:pt x="623718" y="0"/>
                  </a:lnTo>
                  <a:lnTo>
                    <a:pt x="623718" y="212132"/>
                  </a:lnTo>
                  <a:lnTo>
                    <a:pt x="0" y="212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CB6CE6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623718" cy="250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249962" y="8085573"/>
            <a:ext cx="2436038" cy="828517"/>
            <a:chOff x="0" y="0"/>
            <a:chExt cx="623718" cy="21213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23718" cy="212132"/>
            </a:xfrm>
            <a:custGeom>
              <a:avLst/>
              <a:gdLst/>
              <a:ahLst/>
              <a:cxnLst/>
              <a:rect r="r" b="b" t="t" l="l"/>
              <a:pathLst>
                <a:path h="212132" w="623718">
                  <a:moveTo>
                    <a:pt x="0" y="0"/>
                  </a:moveTo>
                  <a:lnTo>
                    <a:pt x="623718" y="0"/>
                  </a:lnTo>
                  <a:lnTo>
                    <a:pt x="623718" y="212132"/>
                  </a:lnTo>
                  <a:lnTo>
                    <a:pt x="0" y="212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623718" cy="250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801639" y="4898186"/>
            <a:ext cx="486361" cy="414427"/>
            <a:chOff x="0" y="0"/>
            <a:chExt cx="124527" cy="10610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4527" cy="106109"/>
            </a:xfrm>
            <a:custGeom>
              <a:avLst/>
              <a:gdLst/>
              <a:ahLst/>
              <a:cxnLst/>
              <a:rect r="r" b="b" t="t" l="l"/>
              <a:pathLst>
                <a:path h="106109" w="124527">
                  <a:moveTo>
                    <a:pt x="0" y="0"/>
                  </a:moveTo>
                  <a:lnTo>
                    <a:pt x="124527" y="0"/>
                  </a:lnTo>
                  <a:lnTo>
                    <a:pt x="124527" y="106109"/>
                  </a:lnTo>
                  <a:lnTo>
                    <a:pt x="0" y="106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24527" cy="144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58177" y="5986898"/>
            <a:ext cx="1007288" cy="828517"/>
            <a:chOff x="0" y="0"/>
            <a:chExt cx="257904" cy="21213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57904" cy="212132"/>
            </a:xfrm>
            <a:custGeom>
              <a:avLst/>
              <a:gdLst/>
              <a:ahLst/>
              <a:cxnLst/>
              <a:rect r="r" b="b" t="t" l="l"/>
              <a:pathLst>
                <a:path h="212132" w="257904">
                  <a:moveTo>
                    <a:pt x="0" y="0"/>
                  </a:moveTo>
                  <a:lnTo>
                    <a:pt x="257904" y="0"/>
                  </a:lnTo>
                  <a:lnTo>
                    <a:pt x="257904" y="212132"/>
                  </a:lnTo>
                  <a:lnTo>
                    <a:pt x="0" y="212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CB6CE6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257904" cy="250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58177" y="8085573"/>
            <a:ext cx="1405607" cy="828517"/>
            <a:chOff x="0" y="0"/>
            <a:chExt cx="359889" cy="21213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59889" cy="212132"/>
            </a:xfrm>
            <a:custGeom>
              <a:avLst/>
              <a:gdLst/>
              <a:ahLst/>
              <a:cxnLst/>
              <a:rect r="r" b="b" t="t" l="l"/>
              <a:pathLst>
                <a:path h="212132" w="359889">
                  <a:moveTo>
                    <a:pt x="0" y="0"/>
                  </a:moveTo>
                  <a:lnTo>
                    <a:pt x="359889" y="0"/>
                  </a:lnTo>
                  <a:lnTo>
                    <a:pt x="359889" y="212132"/>
                  </a:lnTo>
                  <a:lnTo>
                    <a:pt x="0" y="212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359889" cy="250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66971" y="592044"/>
            <a:ext cx="11754058" cy="2577913"/>
          </a:xfrm>
          <a:custGeom>
            <a:avLst/>
            <a:gdLst/>
            <a:ahLst/>
            <a:cxnLst/>
            <a:rect r="r" b="b" t="t" l="l"/>
            <a:pathLst>
              <a:path h="2577913" w="11754058">
                <a:moveTo>
                  <a:pt x="0" y="0"/>
                </a:moveTo>
                <a:lnTo>
                  <a:pt x="11754058" y="0"/>
                </a:lnTo>
                <a:lnTo>
                  <a:pt x="11754058" y="2577913"/>
                </a:lnTo>
                <a:lnTo>
                  <a:pt x="0" y="257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6971" y="3424316"/>
            <a:ext cx="11754058" cy="6270641"/>
          </a:xfrm>
          <a:custGeom>
            <a:avLst/>
            <a:gdLst/>
            <a:ahLst/>
            <a:cxnLst/>
            <a:rect r="r" b="b" t="t" l="l"/>
            <a:pathLst>
              <a:path h="6270641" w="11754058">
                <a:moveTo>
                  <a:pt x="0" y="0"/>
                </a:moveTo>
                <a:lnTo>
                  <a:pt x="11754058" y="0"/>
                </a:lnTo>
                <a:lnTo>
                  <a:pt x="11754058" y="6270640"/>
                </a:lnTo>
                <a:lnTo>
                  <a:pt x="0" y="6270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0" cap="sq">
            <a:solidFill>
              <a:srgbClr val="FF3131"/>
            </a:solidFill>
            <a:prstDash val="solid"/>
            <a:miter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5973" y="155387"/>
            <a:ext cx="8364682" cy="9976226"/>
          </a:xfrm>
          <a:custGeom>
            <a:avLst/>
            <a:gdLst/>
            <a:ahLst/>
            <a:cxnLst/>
            <a:rect r="r" b="b" t="t" l="l"/>
            <a:pathLst>
              <a:path h="9976226" w="8364682">
                <a:moveTo>
                  <a:pt x="0" y="0"/>
                </a:moveTo>
                <a:lnTo>
                  <a:pt x="8364682" y="0"/>
                </a:lnTo>
                <a:lnTo>
                  <a:pt x="8364682" y="9976226"/>
                </a:lnTo>
                <a:lnTo>
                  <a:pt x="0" y="997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55387"/>
            <a:ext cx="7503314" cy="1645636"/>
          </a:xfrm>
          <a:custGeom>
            <a:avLst/>
            <a:gdLst/>
            <a:ahLst/>
            <a:cxnLst/>
            <a:rect r="r" b="b" t="t" l="l"/>
            <a:pathLst>
              <a:path h="1645636" w="7503314">
                <a:moveTo>
                  <a:pt x="0" y="0"/>
                </a:moveTo>
                <a:lnTo>
                  <a:pt x="7503314" y="0"/>
                </a:lnTo>
                <a:lnTo>
                  <a:pt x="7503314" y="1645636"/>
                </a:lnTo>
                <a:lnTo>
                  <a:pt x="0" y="1645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868886" y="0"/>
            <a:ext cx="1281894" cy="771842"/>
            <a:chOff x="0" y="0"/>
            <a:chExt cx="337618" cy="203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-9149711">
            <a:off x="10002162" y="-349909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8" y="699818"/>
                </a:moveTo>
                <a:lnTo>
                  <a:pt x="0" y="699818"/>
                </a:lnTo>
                <a:lnTo>
                  <a:pt x="0" y="0"/>
                </a:lnTo>
                <a:lnTo>
                  <a:pt x="2477228" y="0"/>
                </a:lnTo>
                <a:lnTo>
                  <a:pt x="2477228" y="69981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868886" y="9461770"/>
            <a:ext cx="1281894" cy="771842"/>
            <a:chOff x="0" y="0"/>
            <a:chExt cx="337618" cy="2032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9181277">
            <a:off x="9999812" y="9782130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9" y="0"/>
                </a:moveTo>
                <a:lnTo>
                  <a:pt x="0" y="0"/>
                </a:lnTo>
                <a:lnTo>
                  <a:pt x="0" y="699817"/>
                </a:lnTo>
                <a:lnTo>
                  <a:pt x="2477229" y="699817"/>
                </a:lnTo>
                <a:lnTo>
                  <a:pt x="247722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569852" y="6601852"/>
            <a:ext cx="486361" cy="414427"/>
            <a:chOff x="0" y="0"/>
            <a:chExt cx="124527" cy="10610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527" cy="106109"/>
            </a:xfrm>
            <a:custGeom>
              <a:avLst/>
              <a:gdLst/>
              <a:ahLst/>
              <a:cxnLst/>
              <a:rect r="r" b="b" t="t" l="l"/>
              <a:pathLst>
                <a:path h="106109" w="124527">
                  <a:moveTo>
                    <a:pt x="0" y="0"/>
                  </a:moveTo>
                  <a:lnTo>
                    <a:pt x="124527" y="0"/>
                  </a:lnTo>
                  <a:lnTo>
                    <a:pt x="124527" y="106109"/>
                  </a:lnTo>
                  <a:lnTo>
                    <a:pt x="0" y="106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CB6CE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4527" cy="144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01639" y="4898186"/>
            <a:ext cx="486361" cy="414427"/>
            <a:chOff x="0" y="0"/>
            <a:chExt cx="124527" cy="10610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527" cy="106109"/>
            </a:xfrm>
            <a:custGeom>
              <a:avLst/>
              <a:gdLst/>
              <a:ahLst/>
              <a:cxnLst/>
              <a:rect r="r" b="b" t="t" l="l"/>
              <a:pathLst>
                <a:path h="106109" w="124527">
                  <a:moveTo>
                    <a:pt x="0" y="0"/>
                  </a:moveTo>
                  <a:lnTo>
                    <a:pt x="124527" y="0"/>
                  </a:lnTo>
                  <a:lnTo>
                    <a:pt x="124527" y="106109"/>
                  </a:lnTo>
                  <a:lnTo>
                    <a:pt x="0" y="106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4527" cy="144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1963395"/>
            <a:ext cx="7503314" cy="4002923"/>
          </a:xfrm>
          <a:custGeom>
            <a:avLst/>
            <a:gdLst/>
            <a:ahLst/>
            <a:cxnLst/>
            <a:rect r="r" b="b" t="t" l="l"/>
            <a:pathLst>
              <a:path h="4002923" w="7503314">
                <a:moveTo>
                  <a:pt x="0" y="0"/>
                </a:moveTo>
                <a:lnTo>
                  <a:pt x="7503314" y="0"/>
                </a:lnTo>
                <a:lnTo>
                  <a:pt x="7503314" y="4002923"/>
                </a:lnTo>
                <a:lnTo>
                  <a:pt x="0" y="40029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9525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28700" y="6128690"/>
            <a:ext cx="7503314" cy="4002923"/>
          </a:xfrm>
          <a:custGeom>
            <a:avLst/>
            <a:gdLst/>
            <a:ahLst/>
            <a:cxnLst/>
            <a:rect r="r" b="b" t="t" l="l"/>
            <a:pathLst>
              <a:path h="4002923" w="7503314">
                <a:moveTo>
                  <a:pt x="0" y="0"/>
                </a:moveTo>
                <a:lnTo>
                  <a:pt x="7503314" y="0"/>
                </a:lnTo>
                <a:lnTo>
                  <a:pt x="7503314" y="4002923"/>
                </a:lnTo>
                <a:lnTo>
                  <a:pt x="0" y="40029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95250" cap="sq">
            <a:solidFill>
              <a:srgbClr val="004AAD"/>
            </a:solidFill>
            <a:prstDash val="solid"/>
            <a:miter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5973" y="155387"/>
            <a:ext cx="8364682" cy="9976226"/>
          </a:xfrm>
          <a:custGeom>
            <a:avLst/>
            <a:gdLst/>
            <a:ahLst/>
            <a:cxnLst/>
            <a:rect r="r" b="b" t="t" l="l"/>
            <a:pathLst>
              <a:path h="9976226" w="8364682">
                <a:moveTo>
                  <a:pt x="0" y="0"/>
                </a:moveTo>
                <a:lnTo>
                  <a:pt x="8364682" y="0"/>
                </a:lnTo>
                <a:lnTo>
                  <a:pt x="8364682" y="9976226"/>
                </a:lnTo>
                <a:lnTo>
                  <a:pt x="0" y="997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55387"/>
            <a:ext cx="7503314" cy="1194675"/>
          </a:xfrm>
          <a:custGeom>
            <a:avLst/>
            <a:gdLst/>
            <a:ahLst/>
            <a:cxnLst/>
            <a:rect r="r" b="b" t="t" l="l"/>
            <a:pathLst>
              <a:path h="1194675" w="7503314">
                <a:moveTo>
                  <a:pt x="0" y="0"/>
                </a:moveTo>
                <a:lnTo>
                  <a:pt x="7503314" y="0"/>
                </a:lnTo>
                <a:lnTo>
                  <a:pt x="7503314" y="1194675"/>
                </a:lnTo>
                <a:lnTo>
                  <a:pt x="0" y="1194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296" r="0" b="-1845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868886" y="0"/>
            <a:ext cx="1281894" cy="771842"/>
            <a:chOff x="0" y="0"/>
            <a:chExt cx="337618" cy="203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-9149711">
            <a:off x="10002162" y="-349909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8" y="699818"/>
                </a:moveTo>
                <a:lnTo>
                  <a:pt x="0" y="699818"/>
                </a:lnTo>
                <a:lnTo>
                  <a:pt x="0" y="0"/>
                </a:lnTo>
                <a:lnTo>
                  <a:pt x="2477228" y="0"/>
                </a:lnTo>
                <a:lnTo>
                  <a:pt x="2477228" y="69981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868886" y="9461770"/>
            <a:ext cx="1281894" cy="771842"/>
            <a:chOff x="0" y="0"/>
            <a:chExt cx="337618" cy="2032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7618" cy="203284"/>
            </a:xfrm>
            <a:custGeom>
              <a:avLst/>
              <a:gdLst/>
              <a:ahLst/>
              <a:cxnLst/>
              <a:rect r="r" b="b" t="t" l="l"/>
              <a:pathLst>
                <a:path h="203284" w="337618">
                  <a:moveTo>
                    <a:pt x="0" y="0"/>
                  </a:moveTo>
                  <a:lnTo>
                    <a:pt x="337618" y="0"/>
                  </a:lnTo>
                  <a:lnTo>
                    <a:pt x="337618" y="203284"/>
                  </a:lnTo>
                  <a:lnTo>
                    <a:pt x="0" y="203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7618" cy="24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9181277">
            <a:off x="9999812" y="9782130"/>
            <a:ext cx="2477228" cy="699817"/>
          </a:xfrm>
          <a:custGeom>
            <a:avLst/>
            <a:gdLst/>
            <a:ahLst/>
            <a:cxnLst/>
            <a:rect r="r" b="b" t="t" l="l"/>
            <a:pathLst>
              <a:path h="699817" w="2477228">
                <a:moveTo>
                  <a:pt x="2477229" y="0"/>
                </a:moveTo>
                <a:lnTo>
                  <a:pt x="0" y="0"/>
                </a:lnTo>
                <a:lnTo>
                  <a:pt x="0" y="699817"/>
                </a:lnTo>
                <a:lnTo>
                  <a:pt x="2477229" y="699817"/>
                </a:lnTo>
                <a:lnTo>
                  <a:pt x="247722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569852" y="6601852"/>
            <a:ext cx="486361" cy="414427"/>
            <a:chOff x="0" y="0"/>
            <a:chExt cx="124527" cy="10610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527" cy="106109"/>
            </a:xfrm>
            <a:custGeom>
              <a:avLst/>
              <a:gdLst/>
              <a:ahLst/>
              <a:cxnLst/>
              <a:rect r="r" b="b" t="t" l="l"/>
              <a:pathLst>
                <a:path h="106109" w="124527">
                  <a:moveTo>
                    <a:pt x="0" y="0"/>
                  </a:moveTo>
                  <a:lnTo>
                    <a:pt x="124527" y="0"/>
                  </a:lnTo>
                  <a:lnTo>
                    <a:pt x="124527" y="106109"/>
                  </a:lnTo>
                  <a:lnTo>
                    <a:pt x="0" y="106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CB6CE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4527" cy="144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01639" y="4898186"/>
            <a:ext cx="486361" cy="414427"/>
            <a:chOff x="0" y="0"/>
            <a:chExt cx="124527" cy="10610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527" cy="106109"/>
            </a:xfrm>
            <a:custGeom>
              <a:avLst/>
              <a:gdLst/>
              <a:ahLst/>
              <a:cxnLst/>
              <a:rect r="r" b="b" t="t" l="l"/>
              <a:pathLst>
                <a:path h="106109" w="124527">
                  <a:moveTo>
                    <a:pt x="0" y="0"/>
                  </a:moveTo>
                  <a:lnTo>
                    <a:pt x="124527" y="0"/>
                  </a:lnTo>
                  <a:lnTo>
                    <a:pt x="124527" y="106109"/>
                  </a:lnTo>
                  <a:lnTo>
                    <a:pt x="0" y="106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4527" cy="144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1528010"/>
            <a:ext cx="7503314" cy="3816903"/>
          </a:xfrm>
          <a:custGeom>
            <a:avLst/>
            <a:gdLst/>
            <a:ahLst/>
            <a:cxnLst/>
            <a:rect r="r" b="b" t="t" l="l"/>
            <a:pathLst>
              <a:path h="3816903" w="7503314">
                <a:moveTo>
                  <a:pt x="0" y="0"/>
                </a:moveTo>
                <a:lnTo>
                  <a:pt x="7503314" y="0"/>
                </a:lnTo>
                <a:lnTo>
                  <a:pt x="7503314" y="3816903"/>
                </a:lnTo>
                <a:lnTo>
                  <a:pt x="0" y="38169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95250" cap="sq">
            <a:solidFill>
              <a:srgbClr val="CB6CE6"/>
            </a:solidFill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28700" y="5522860"/>
            <a:ext cx="7503314" cy="4609179"/>
          </a:xfrm>
          <a:custGeom>
            <a:avLst/>
            <a:gdLst/>
            <a:ahLst/>
            <a:cxnLst/>
            <a:rect r="r" b="b" t="t" l="l"/>
            <a:pathLst>
              <a:path h="4609179" w="7503314">
                <a:moveTo>
                  <a:pt x="0" y="0"/>
                </a:moveTo>
                <a:lnTo>
                  <a:pt x="7503314" y="0"/>
                </a:lnTo>
                <a:lnTo>
                  <a:pt x="7503314" y="4609179"/>
                </a:lnTo>
                <a:lnTo>
                  <a:pt x="0" y="46091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95250" cap="sq">
            <a:solidFill>
              <a:srgbClr val="7ED957"/>
            </a:solidFill>
            <a:prstDash val="solid"/>
            <a:miter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3003" y="6524942"/>
            <a:ext cx="16167746" cy="2957195"/>
            <a:chOff x="0" y="0"/>
            <a:chExt cx="4258172" cy="778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58172" cy="778850"/>
            </a:xfrm>
            <a:custGeom>
              <a:avLst/>
              <a:gdLst/>
              <a:ahLst/>
              <a:cxnLst/>
              <a:rect r="r" b="b" t="t" l="l"/>
              <a:pathLst>
                <a:path h="778850" w="4258172">
                  <a:moveTo>
                    <a:pt x="0" y="0"/>
                  </a:moveTo>
                  <a:lnTo>
                    <a:pt x="4258172" y="0"/>
                  </a:lnTo>
                  <a:lnTo>
                    <a:pt x="4258172" y="778850"/>
                  </a:lnTo>
                  <a:lnTo>
                    <a:pt x="0" y="77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58172" cy="816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053397"/>
            <a:ext cx="16188690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de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Rotação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representação dos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números imaginários no gráfico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relação: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representação gráfica x coordenadas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Fórmula de Euler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Esfera de Bloch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Site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da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IBM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com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portas lógicas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Representação matricial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das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portas lógicas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trike="sngStrike">
                <a:solidFill>
                  <a:srgbClr val="9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Noção que qualquer matriz unitária pode ser uma porta lógica quântica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Montando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expressão algébrica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de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um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circuito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simples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23003" y="804863"/>
            <a:ext cx="12678782" cy="2019303"/>
            <a:chOff x="0" y="0"/>
            <a:chExt cx="3339268" cy="5318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39267" cy="531833"/>
            </a:xfrm>
            <a:custGeom>
              <a:avLst/>
              <a:gdLst/>
              <a:ahLst/>
              <a:cxnLst/>
              <a:rect r="r" b="b" t="t" l="l"/>
              <a:pathLst>
                <a:path h="531833" w="3339267">
                  <a:moveTo>
                    <a:pt x="0" y="0"/>
                  </a:moveTo>
                  <a:lnTo>
                    <a:pt x="3339267" y="0"/>
                  </a:lnTo>
                  <a:lnTo>
                    <a:pt x="3339267" y="531833"/>
                  </a:lnTo>
                  <a:lnTo>
                    <a:pt x="0" y="531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339268" cy="569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3003" y="3120072"/>
            <a:ext cx="13485986" cy="2957195"/>
            <a:chOff x="0" y="0"/>
            <a:chExt cx="3551865" cy="7788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51865" cy="778850"/>
            </a:xfrm>
            <a:custGeom>
              <a:avLst/>
              <a:gdLst/>
              <a:ahLst/>
              <a:cxnLst/>
              <a:rect r="r" b="b" t="t" l="l"/>
              <a:pathLst>
                <a:path h="778850" w="3551865">
                  <a:moveTo>
                    <a:pt x="0" y="0"/>
                  </a:moveTo>
                  <a:lnTo>
                    <a:pt x="3551865" y="0"/>
                  </a:lnTo>
                  <a:lnTo>
                    <a:pt x="3551865" y="778850"/>
                  </a:lnTo>
                  <a:lnTo>
                    <a:pt x="0" y="77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551865" cy="816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891857"/>
            <a:ext cx="1260157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perspectiva “Algébrica das coisas”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de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Comutatividade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Noção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da Representação dos Vetores na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Notação Bra-Ket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28985" y="4075822"/>
            <a:ext cx="2607786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480">
                <a:solidFill>
                  <a:srgbClr val="9F0000"/>
                </a:solidFill>
                <a:latin typeface="Open Sans"/>
                <a:ea typeface="Open Sans"/>
                <a:cs typeface="Open Sans"/>
                <a:sym typeface="Open Sans"/>
              </a:rPr>
              <a:t>“É isso aí </a:t>
            </a:r>
          </a:p>
          <a:p>
            <a:pPr algn="r">
              <a:lnSpc>
                <a:spcPts val="4200"/>
              </a:lnSpc>
            </a:pPr>
            <a:r>
              <a:rPr lang="en-US" sz="3000" spc="480">
                <a:solidFill>
                  <a:srgbClr val="9F0000"/>
                </a:solidFill>
                <a:latin typeface="Open Sans"/>
                <a:ea typeface="Open Sans"/>
                <a:cs typeface="Open Sans"/>
                <a:sym typeface="Open Sans"/>
              </a:rPr>
              <a:t>que </a:t>
            </a:r>
          </a:p>
          <a:p>
            <a:pPr algn="r">
              <a:lnSpc>
                <a:spcPts val="4200"/>
              </a:lnSpc>
            </a:pPr>
            <a:r>
              <a:rPr lang="en-US" sz="3000" spc="480">
                <a:solidFill>
                  <a:srgbClr val="9F0000"/>
                </a:solidFill>
                <a:latin typeface="Open Sans"/>
                <a:ea typeface="Open Sans"/>
                <a:cs typeface="Open Sans"/>
                <a:sym typeface="Open Sans"/>
              </a:rPr>
              <a:t>queria ver”</a:t>
            </a:r>
          </a:p>
        </p:txBody>
      </p:sp>
      <p:sp>
        <p:nvSpPr>
          <p:cNvPr name="Freeform 15" id="15"/>
          <p:cNvSpPr/>
          <p:nvPr/>
        </p:nvSpPr>
        <p:spPr>
          <a:xfrm flipH="false" flipV="true" rot="-2619340">
            <a:off x="15297898" y="6524942"/>
            <a:ext cx="2092851" cy="748194"/>
          </a:xfrm>
          <a:custGeom>
            <a:avLst/>
            <a:gdLst/>
            <a:ahLst/>
            <a:cxnLst/>
            <a:rect r="r" b="b" t="t" l="l"/>
            <a:pathLst>
              <a:path h="748194" w="2092851">
                <a:moveTo>
                  <a:pt x="0" y="748195"/>
                </a:moveTo>
                <a:lnTo>
                  <a:pt x="2092851" y="748195"/>
                </a:lnTo>
                <a:lnTo>
                  <a:pt x="2092851" y="0"/>
                </a:lnTo>
                <a:lnTo>
                  <a:pt x="0" y="0"/>
                </a:lnTo>
                <a:lnTo>
                  <a:pt x="0" y="7481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92465" cy="10284490"/>
          </a:xfrm>
          <a:custGeom>
            <a:avLst/>
            <a:gdLst/>
            <a:ahLst/>
            <a:cxnLst/>
            <a:rect r="r" b="b" t="t" l="l"/>
            <a:pathLst>
              <a:path h="10284490" w="18292465">
                <a:moveTo>
                  <a:pt x="0" y="0"/>
                </a:moveTo>
                <a:lnTo>
                  <a:pt x="18292465" y="0"/>
                </a:lnTo>
                <a:lnTo>
                  <a:pt x="18292465" y="10284490"/>
                </a:lnTo>
                <a:lnTo>
                  <a:pt x="0" y="10284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76200" cap="sq">
            <a:solidFill>
              <a:srgbClr val="FF3131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-618671">
            <a:off x="12503488" y="6921184"/>
            <a:ext cx="535432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248">
                <a:solidFill>
                  <a:srgbClr val="9F0000"/>
                </a:solidFill>
                <a:latin typeface="Open Sans"/>
                <a:ea typeface="Open Sans"/>
                <a:cs typeface="Open Sans"/>
                <a:sym typeface="Open Sans"/>
              </a:rPr>
              <a:t>Print do Site da </a:t>
            </a:r>
          </a:p>
          <a:p>
            <a:pPr algn="ctr">
              <a:lnSpc>
                <a:spcPts val="4200"/>
              </a:lnSpc>
            </a:pPr>
            <a:r>
              <a:rPr lang="en-US" sz="3000" spc="248">
                <a:solidFill>
                  <a:srgbClr val="9F0000"/>
                </a:solidFill>
                <a:latin typeface="Open Sans"/>
                <a:ea typeface="Open Sans"/>
                <a:cs typeface="Open Sans"/>
                <a:sym typeface="Open Sans"/>
              </a:rPr>
              <a:t>IBM Quantum Learning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5769" y="3159437"/>
            <a:ext cx="4528094" cy="3720697"/>
          </a:xfrm>
          <a:custGeom>
            <a:avLst/>
            <a:gdLst/>
            <a:ahLst/>
            <a:cxnLst/>
            <a:rect r="r" b="b" t="t" l="l"/>
            <a:pathLst>
              <a:path h="3720697" w="4528094">
                <a:moveTo>
                  <a:pt x="0" y="0"/>
                </a:moveTo>
                <a:lnTo>
                  <a:pt x="4528094" y="0"/>
                </a:lnTo>
                <a:lnTo>
                  <a:pt x="4528094" y="3720698"/>
                </a:lnTo>
                <a:lnTo>
                  <a:pt x="0" y="3720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44" t="-84915" r="-288832" b="-91497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901456" y="448310"/>
            <a:ext cx="570658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Representação matricial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     das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Portas Lógicas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03022" y="1694809"/>
            <a:ext cx="239887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( nessa aula,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só algumas 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516649"/>
            <a:ext cx="16230600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Não é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substituir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disciplinas de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Álgebra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Linear,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Cálculo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ou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Equações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mas </a:t>
            </a:r>
            <a:r>
              <a:rPr lang="en-US" sz="3399">
                <a:solidFill>
                  <a:srgbClr val="0C54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sim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,  </a:t>
            </a:r>
            <a:r>
              <a:rPr lang="en-US" sz="3399">
                <a:solidFill>
                  <a:srgbClr val="0C54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introduzir conceitos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e mostrar </a:t>
            </a:r>
            <a:r>
              <a:rPr lang="en-US" sz="3399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exemplos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3399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aplicação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entar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facilitar o caminho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entender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leitura de artigos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na área de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computação quântica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, como também tentar visualizar melhor os fundamentos algébricos e matemáticos dos circuitos construídos.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28675"/>
            <a:ext cx="1623060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800" u="sng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Objetivos do Curso: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874394"/>
            <a:ext cx="5252143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800" u="sng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Como vai ser?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01194" y="6930149"/>
            <a:ext cx="9058106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 módulos;   </a:t>
            </a:r>
            <a:r>
              <a:rPr lang="en-US" sz="3399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(Primeiro módulo, focado em Circuitos Quânticos e Portas Lógicas)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E os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conteúdos ministrados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vão sendo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desenvolvidos conforme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necessidade dos alunos.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61818" y="5761641"/>
            <a:ext cx="2533825" cy="485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44"/>
              </a:lnSpc>
            </a:pPr>
            <a:r>
              <a:rPr lang="en-US" sz="25531" spc="4085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83038" y="9396489"/>
            <a:ext cx="234346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Quinzenal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5769" y="3159437"/>
            <a:ext cx="4528094" cy="3720697"/>
          </a:xfrm>
          <a:custGeom>
            <a:avLst/>
            <a:gdLst/>
            <a:ahLst/>
            <a:cxnLst/>
            <a:rect r="r" b="b" t="t" l="l"/>
            <a:pathLst>
              <a:path h="3720697" w="4528094">
                <a:moveTo>
                  <a:pt x="0" y="0"/>
                </a:moveTo>
                <a:lnTo>
                  <a:pt x="4528094" y="0"/>
                </a:lnTo>
                <a:lnTo>
                  <a:pt x="4528094" y="3720698"/>
                </a:lnTo>
                <a:lnTo>
                  <a:pt x="0" y="3720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44" t="-84915" r="-288832" b="-91497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59381" y="696987"/>
            <a:ext cx="1903017" cy="1909913"/>
          </a:xfrm>
          <a:custGeom>
            <a:avLst/>
            <a:gdLst/>
            <a:ahLst/>
            <a:cxnLst/>
            <a:rect r="r" b="b" t="t" l="l"/>
            <a:pathLst>
              <a:path h="1909913" w="1903017">
                <a:moveTo>
                  <a:pt x="0" y="0"/>
                </a:moveTo>
                <a:lnTo>
                  <a:pt x="1903017" y="0"/>
                </a:lnTo>
                <a:lnTo>
                  <a:pt x="1903017" y="1909912"/>
                </a:lnTo>
                <a:lnTo>
                  <a:pt x="0" y="1909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740" t="-4972" r="-221935" b="-442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59381" y="6925942"/>
            <a:ext cx="1901265" cy="1909913"/>
          </a:xfrm>
          <a:custGeom>
            <a:avLst/>
            <a:gdLst/>
            <a:ahLst/>
            <a:cxnLst/>
            <a:rect r="r" b="b" t="t" l="l"/>
            <a:pathLst>
              <a:path h="1909913" w="1901265">
                <a:moveTo>
                  <a:pt x="0" y="0"/>
                </a:moveTo>
                <a:lnTo>
                  <a:pt x="1901266" y="0"/>
                </a:lnTo>
                <a:lnTo>
                  <a:pt x="1901266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5573" t="-3407" r="-5406" b="-598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59381" y="3597426"/>
            <a:ext cx="1903017" cy="1888710"/>
          </a:xfrm>
          <a:custGeom>
            <a:avLst/>
            <a:gdLst/>
            <a:ahLst/>
            <a:cxnLst/>
            <a:rect r="r" b="b" t="t" l="l"/>
            <a:pathLst>
              <a:path h="1888710" w="1903017">
                <a:moveTo>
                  <a:pt x="0" y="0"/>
                </a:moveTo>
                <a:lnTo>
                  <a:pt x="1903017" y="0"/>
                </a:lnTo>
                <a:lnTo>
                  <a:pt x="1903017" y="1888711"/>
                </a:lnTo>
                <a:lnTo>
                  <a:pt x="0" y="1888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6677" t="-5028" r="-113997" b="-559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14948" y="680255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1484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14948" y="3559492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5"/>
                </a:lnTo>
                <a:lnTo>
                  <a:pt x="0" y="1926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1484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14948" y="6925942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5"/>
                </a:lnTo>
                <a:lnTo>
                  <a:pt x="0" y="1926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91484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959381" y="696987"/>
            <a:ext cx="1901265" cy="1909913"/>
            <a:chOff x="0" y="0"/>
            <a:chExt cx="500745" cy="5030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01456" y="448310"/>
            <a:ext cx="570658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Representação matricial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     das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Portas Lógicas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03022" y="1694809"/>
            <a:ext cx="239887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( nessa aula,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só algumas 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961132" y="3567858"/>
            <a:ext cx="1901265" cy="1909913"/>
            <a:chOff x="0" y="0"/>
            <a:chExt cx="500745" cy="5030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961132" y="6895837"/>
            <a:ext cx="1901265" cy="1909913"/>
            <a:chOff x="0" y="0"/>
            <a:chExt cx="500745" cy="50302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675500" y="2540224"/>
            <a:ext cx="24725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Hadamar (H)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11414" y="2540224"/>
            <a:ext cx="199786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Z  (Z)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95430" y="5457562"/>
            <a:ext cx="222916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X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(Porta NOT)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35544" y="5757599"/>
            <a:ext cx="19737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Y  (Y)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51482" y="9026355"/>
            <a:ext cx="191706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CNOT (CX)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43486" y="9026355"/>
            <a:ext cx="31578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Porta “Raíz de X”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9426"/>
            <a:ext cx="1903017" cy="1909913"/>
          </a:xfrm>
          <a:custGeom>
            <a:avLst/>
            <a:gdLst/>
            <a:ahLst/>
            <a:cxnLst/>
            <a:rect r="r" b="b" t="t" l="l"/>
            <a:pathLst>
              <a:path h="1909913" w="1903017">
                <a:moveTo>
                  <a:pt x="0" y="0"/>
                </a:moveTo>
                <a:lnTo>
                  <a:pt x="1903017" y="0"/>
                </a:lnTo>
                <a:lnTo>
                  <a:pt x="1903017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40" t="-4972" r="-221935" b="-442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527661"/>
            <a:ext cx="1901265" cy="1909913"/>
          </a:xfrm>
          <a:custGeom>
            <a:avLst/>
            <a:gdLst/>
            <a:ahLst/>
            <a:cxnLst/>
            <a:rect r="r" b="b" t="t" l="l"/>
            <a:pathLst>
              <a:path h="1909913" w="1901265">
                <a:moveTo>
                  <a:pt x="0" y="0"/>
                </a:moveTo>
                <a:lnTo>
                  <a:pt x="1901265" y="0"/>
                </a:lnTo>
                <a:lnTo>
                  <a:pt x="1901265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5573" t="-3407" r="-5406" b="-598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199145"/>
            <a:ext cx="1903017" cy="1888710"/>
          </a:xfrm>
          <a:custGeom>
            <a:avLst/>
            <a:gdLst/>
            <a:ahLst/>
            <a:cxnLst/>
            <a:rect r="r" b="b" t="t" l="l"/>
            <a:pathLst>
              <a:path h="1888710" w="1903017">
                <a:moveTo>
                  <a:pt x="0" y="0"/>
                </a:moveTo>
                <a:lnTo>
                  <a:pt x="1903017" y="0"/>
                </a:lnTo>
                <a:lnTo>
                  <a:pt x="1903017" y="1888710"/>
                </a:lnTo>
                <a:lnTo>
                  <a:pt x="0" y="1888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677" t="-5028" r="-113997" b="-559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832695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1484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4161211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1484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7527661"/>
            <a:ext cx="1990801" cy="1926644"/>
          </a:xfrm>
          <a:custGeom>
            <a:avLst/>
            <a:gdLst/>
            <a:ahLst/>
            <a:cxnLst/>
            <a:rect r="r" b="b" t="t" l="l"/>
            <a:pathLst>
              <a:path h="1926644" w="1990801">
                <a:moveTo>
                  <a:pt x="0" y="0"/>
                </a:moveTo>
                <a:lnTo>
                  <a:pt x="1990801" y="0"/>
                </a:lnTo>
                <a:lnTo>
                  <a:pt x="1990801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1484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849426"/>
            <a:ext cx="1901265" cy="1909913"/>
            <a:chOff x="0" y="0"/>
            <a:chExt cx="500745" cy="5030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0451" y="4169577"/>
            <a:ext cx="1901265" cy="1909913"/>
            <a:chOff x="0" y="0"/>
            <a:chExt cx="500745" cy="5030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30451" y="7497555"/>
            <a:ext cx="1901265" cy="1909913"/>
            <a:chOff x="0" y="0"/>
            <a:chExt cx="500745" cy="5030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562732" y="4184361"/>
            <a:ext cx="3276780" cy="1880345"/>
          </a:xfrm>
          <a:custGeom>
            <a:avLst/>
            <a:gdLst/>
            <a:ahLst/>
            <a:cxnLst/>
            <a:rect r="r" b="b" t="t" l="l"/>
            <a:pathLst>
              <a:path h="1880345" w="3276780">
                <a:moveTo>
                  <a:pt x="0" y="0"/>
                </a:moveTo>
                <a:lnTo>
                  <a:pt x="3276780" y="0"/>
                </a:lnTo>
                <a:lnTo>
                  <a:pt x="3276780" y="1880344"/>
                </a:lnTo>
                <a:lnTo>
                  <a:pt x="0" y="188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37585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767944" y="832695"/>
            <a:ext cx="3057886" cy="1926644"/>
          </a:xfrm>
          <a:custGeom>
            <a:avLst/>
            <a:gdLst/>
            <a:ahLst/>
            <a:cxnLst/>
            <a:rect r="r" b="b" t="t" l="l"/>
            <a:pathLst>
              <a:path h="1926644" w="3057886">
                <a:moveTo>
                  <a:pt x="0" y="0"/>
                </a:moveTo>
                <a:lnTo>
                  <a:pt x="3057887" y="0"/>
                </a:lnTo>
                <a:lnTo>
                  <a:pt x="3057887" y="1926644"/>
                </a:lnTo>
                <a:lnTo>
                  <a:pt x="0" y="1926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07463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860856" y="4243444"/>
            <a:ext cx="2845507" cy="1762178"/>
          </a:xfrm>
          <a:custGeom>
            <a:avLst/>
            <a:gdLst/>
            <a:ahLst/>
            <a:cxnLst/>
            <a:rect r="r" b="b" t="t" l="l"/>
            <a:pathLst>
              <a:path h="1762178" w="2845507">
                <a:moveTo>
                  <a:pt x="0" y="0"/>
                </a:moveTo>
                <a:lnTo>
                  <a:pt x="2845507" y="0"/>
                </a:lnTo>
                <a:lnTo>
                  <a:pt x="2845507" y="1762178"/>
                </a:lnTo>
                <a:lnTo>
                  <a:pt x="0" y="1762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5183" r="0" b="-107629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562732" y="849426"/>
            <a:ext cx="4335447" cy="1909913"/>
          </a:xfrm>
          <a:custGeom>
            <a:avLst/>
            <a:gdLst/>
            <a:ahLst/>
            <a:cxnLst/>
            <a:rect r="r" b="b" t="t" l="l"/>
            <a:pathLst>
              <a:path h="1909913" w="4335447">
                <a:moveTo>
                  <a:pt x="0" y="0"/>
                </a:moveTo>
                <a:lnTo>
                  <a:pt x="4335447" y="0"/>
                </a:lnTo>
                <a:lnTo>
                  <a:pt x="4335447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34409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860856" y="7497555"/>
            <a:ext cx="4542708" cy="1940018"/>
          </a:xfrm>
          <a:custGeom>
            <a:avLst/>
            <a:gdLst/>
            <a:ahLst/>
            <a:cxnLst/>
            <a:rect r="r" b="b" t="t" l="l"/>
            <a:pathLst>
              <a:path h="1940018" w="4542708">
                <a:moveTo>
                  <a:pt x="0" y="0"/>
                </a:moveTo>
                <a:lnTo>
                  <a:pt x="4542708" y="0"/>
                </a:lnTo>
                <a:lnTo>
                  <a:pt x="4542708" y="1940019"/>
                </a:lnTo>
                <a:lnTo>
                  <a:pt x="0" y="19400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2532" r="0" b="-9271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519644" y="7050323"/>
            <a:ext cx="4498124" cy="2913214"/>
          </a:xfrm>
          <a:custGeom>
            <a:avLst/>
            <a:gdLst/>
            <a:ahLst/>
            <a:cxnLst/>
            <a:rect r="r" b="b" t="t" l="l"/>
            <a:pathLst>
              <a:path h="2913214" w="4498124">
                <a:moveTo>
                  <a:pt x="0" y="0"/>
                </a:moveTo>
                <a:lnTo>
                  <a:pt x="4498124" y="0"/>
                </a:lnTo>
                <a:lnTo>
                  <a:pt x="4498124" y="2913214"/>
                </a:lnTo>
                <a:lnTo>
                  <a:pt x="0" y="29132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19049" y="2897017"/>
            <a:ext cx="24725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Hadamar (H)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2897017"/>
            <a:ext cx="199786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Z  (Z)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2944" y="6169135"/>
            <a:ext cx="37463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X  (Porta NOT)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44000" y="6169135"/>
            <a:ext cx="19737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Y  (Y)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9049" y="9383147"/>
            <a:ext cx="191706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CNOT (CX)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44000" y="9540030"/>
            <a:ext cx="31578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Porta “Raíz de X”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622228"/>
            <a:ext cx="14022119" cy="8063711"/>
          </a:xfrm>
          <a:custGeom>
            <a:avLst/>
            <a:gdLst/>
            <a:ahLst/>
            <a:cxnLst/>
            <a:rect r="r" b="b" t="t" l="l"/>
            <a:pathLst>
              <a:path h="8063711" w="14022119">
                <a:moveTo>
                  <a:pt x="0" y="0"/>
                </a:moveTo>
                <a:lnTo>
                  <a:pt x="14022119" y="0"/>
                </a:lnTo>
                <a:lnTo>
                  <a:pt x="14022119" y="8063712"/>
                </a:lnTo>
                <a:lnTo>
                  <a:pt x="0" y="8063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8106" y="448310"/>
            <a:ext cx="115354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Aplicação de uma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Lógica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tipo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Hadamar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8351" y="1676719"/>
            <a:ext cx="1903017" cy="1909913"/>
          </a:xfrm>
          <a:custGeom>
            <a:avLst/>
            <a:gdLst/>
            <a:ahLst/>
            <a:cxnLst/>
            <a:rect r="r" b="b" t="t" l="l"/>
            <a:pathLst>
              <a:path h="1909913" w="1903017">
                <a:moveTo>
                  <a:pt x="0" y="0"/>
                </a:moveTo>
                <a:lnTo>
                  <a:pt x="1903016" y="0"/>
                </a:lnTo>
                <a:lnTo>
                  <a:pt x="1903016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40" t="-4972" r="-221935" b="-442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38351" y="1676719"/>
            <a:ext cx="1901265" cy="1909913"/>
            <a:chOff x="0" y="0"/>
            <a:chExt cx="500745" cy="5030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572383" y="1676719"/>
            <a:ext cx="4335447" cy="1909913"/>
          </a:xfrm>
          <a:custGeom>
            <a:avLst/>
            <a:gdLst/>
            <a:ahLst/>
            <a:cxnLst/>
            <a:rect r="r" b="b" t="t" l="l"/>
            <a:pathLst>
              <a:path h="1909913" w="4335447">
                <a:moveTo>
                  <a:pt x="0" y="0"/>
                </a:moveTo>
                <a:lnTo>
                  <a:pt x="4335447" y="0"/>
                </a:lnTo>
                <a:lnTo>
                  <a:pt x="4335447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3440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75059" y="7026526"/>
            <a:ext cx="1015552" cy="1982744"/>
          </a:xfrm>
          <a:custGeom>
            <a:avLst/>
            <a:gdLst/>
            <a:ahLst/>
            <a:cxnLst/>
            <a:rect r="r" b="b" t="t" l="l"/>
            <a:pathLst>
              <a:path h="1982744" w="1015552">
                <a:moveTo>
                  <a:pt x="0" y="0"/>
                </a:moveTo>
                <a:lnTo>
                  <a:pt x="1015552" y="0"/>
                </a:lnTo>
                <a:lnTo>
                  <a:pt x="1015552" y="1982744"/>
                </a:lnTo>
                <a:lnTo>
                  <a:pt x="0" y="1982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1027" y="7137432"/>
            <a:ext cx="1903017" cy="1909913"/>
          </a:xfrm>
          <a:custGeom>
            <a:avLst/>
            <a:gdLst/>
            <a:ahLst/>
            <a:cxnLst/>
            <a:rect r="r" b="b" t="t" l="l"/>
            <a:pathLst>
              <a:path h="1909913" w="1903017">
                <a:moveTo>
                  <a:pt x="0" y="0"/>
                </a:moveTo>
                <a:lnTo>
                  <a:pt x="1903016" y="0"/>
                </a:lnTo>
                <a:lnTo>
                  <a:pt x="1903016" y="1909912"/>
                </a:lnTo>
                <a:lnTo>
                  <a:pt x="0" y="1909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40" t="-4972" r="-221935" b="-442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1027" y="7137432"/>
            <a:ext cx="1901265" cy="1909913"/>
            <a:chOff x="0" y="0"/>
            <a:chExt cx="500745" cy="5030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9049" y="4709601"/>
            <a:ext cx="1901265" cy="1909913"/>
            <a:chOff x="0" y="0"/>
            <a:chExt cx="500745" cy="5030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675059" y="4636769"/>
            <a:ext cx="1015552" cy="1982744"/>
          </a:xfrm>
          <a:custGeom>
            <a:avLst/>
            <a:gdLst/>
            <a:ahLst/>
            <a:cxnLst/>
            <a:rect r="r" b="b" t="t" l="l"/>
            <a:pathLst>
              <a:path h="1982744" w="1015552">
                <a:moveTo>
                  <a:pt x="0" y="0"/>
                </a:moveTo>
                <a:lnTo>
                  <a:pt x="1015552" y="0"/>
                </a:lnTo>
                <a:lnTo>
                  <a:pt x="1015552" y="1982744"/>
                </a:lnTo>
                <a:lnTo>
                  <a:pt x="0" y="1982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grpSp>
        <p:nvGrpSpPr>
          <p:cNvPr name="Group 17" id="17"/>
          <p:cNvGrpSpPr/>
          <p:nvPr/>
        </p:nvGrpSpPr>
        <p:grpSpPr>
          <a:xfrm rot="0">
            <a:off x="9566393" y="1461929"/>
            <a:ext cx="3790793" cy="2339494"/>
            <a:chOff x="0" y="0"/>
            <a:chExt cx="998398" cy="6161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98398" cy="616163"/>
            </a:xfrm>
            <a:custGeom>
              <a:avLst/>
              <a:gdLst/>
              <a:ahLst/>
              <a:cxnLst/>
              <a:rect r="r" b="b" t="t" l="l"/>
              <a:pathLst>
                <a:path h="616163" w="998398">
                  <a:moveTo>
                    <a:pt x="0" y="0"/>
                  </a:moveTo>
                  <a:lnTo>
                    <a:pt x="998398" y="0"/>
                  </a:lnTo>
                  <a:lnTo>
                    <a:pt x="998398" y="616163"/>
                  </a:lnTo>
                  <a:lnTo>
                    <a:pt x="0" y="61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98398" cy="65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008259" y="1661673"/>
            <a:ext cx="1015552" cy="1982744"/>
          </a:xfrm>
          <a:custGeom>
            <a:avLst/>
            <a:gdLst/>
            <a:ahLst/>
            <a:cxnLst/>
            <a:rect r="r" b="b" t="t" l="l"/>
            <a:pathLst>
              <a:path h="1982744" w="1015552">
                <a:moveTo>
                  <a:pt x="0" y="0"/>
                </a:moveTo>
                <a:lnTo>
                  <a:pt x="1015552" y="0"/>
                </a:lnTo>
                <a:lnTo>
                  <a:pt x="1015552" y="1982744"/>
                </a:lnTo>
                <a:lnTo>
                  <a:pt x="0" y="1982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2436887" y="6873007"/>
            <a:ext cx="1509491" cy="2136263"/>
          </a:xfrm>
          <a:custGeom>
            <a:avLst/>
            <a:gdLst/>
            <a:ahLst/>
            <a:cxnLst/>
            <a:rect r="r" b="b" t="t" l="l"/>
            <a:pathLst>
              <a:path h="2136263" w="1509491">
                <a:moveTo>
                  <a:pt x="0" y="0"/>
                </a:moveTo>
                <a:lnTo>
                  <a:pt x="1509492" y="0"/>
                </a:lnTo>
                <a:lnTo>
                  <a:pt x="1509492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22506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911950" y="6873007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2" y="0"/>
                </a:lnTo>
                <a:lnTo>
                  <a:pt x="457082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873362" y="6873007"/>
            <a:ext cx="3267129" cy="2136263"/>
            <a:chOff x="0" y="0"/>
            <a:chExt cx="860478" cy="56263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3724310"/>
            <a:ext cx="24725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Hadamar (H)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171806" y="6720582"/>
            <a:ext cx="33797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063312" y="4645075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128176" y="4606975"/>
            <a:ext cx="60579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FF91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71806" y="4304700"/>
            <a:ext cx="33797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063312" y="7068572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167836" y="1732271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16519" y="1892633"/>
            <a:ext cx="1537018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367865" y="7068572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793406" y="7220972"/>
            <a:ext cx="312404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468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68106" y="448310"/>
            <a:ext cx="115354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Aplicação de uma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Lógica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tipo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Hadamar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118685" y="3981167"/>
            <a:ext cx="268620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Estado | Ket 0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3985836" y="1483298"/>
            <a:ext cx="3790793" cy="2339494"/>
            <a:chOff x="0" y="0"/>
            <a:chExt cx="998398" cy="61616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98398" cy="616163"/>
            </a:xfrm>
            <a:custGeom>
              <a:avLst/>
              <a:gdLst/>
              <a:ahLst/>
              <a:cxnLst/>
              <a:rect r="r" b="b" t="t" l="l"/>
              <a:pathLst>
                <a:path h="616163" w="998398">
                  <a:moveTo>
                    <a:pt x="0" y="0"/>
                  </a:moveTo>
                  <a:lnTo>
                    <a:pt x="998398" y="0"/>
                  </a:lnTo>
                  <a:lnTo>
                    <a:pt x="998398" y="616163"/>
                  </a:lnTo>
                  <a:lnTo>
                    <a:pt x="0" y="61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998398" cy="65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6503831" y="1615503"/>
            <a:ext cx="993051" cy="1982744"/>
          </a:xfrm>
          <a:custGeom>
            <a:avLst/>
            <a:gdLst/>
            <a:ahLst/>
            <a:cxnLst/>
            <a:rect r="r" b="b" t="t" l="l"/>
            <a:pathLst>
              <a:path h="1982744" w="993051">
                <a:moveTo>
                  <a:pt x="0" y="0"/>
                </a:moveTo>
                <a:lnTo>
                  <a:pt x="993051" y="0"/>
                </a:lnTo>
                <a:lnTo>
                  <a:pt x="993051" y="1982744"/>
                </a:lnTo>
                <a:lnTo>
                  <a:pt x="0" y="19827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854" t="-13586" r="-16446" b="-7878"/>
            </a:stretch>
          </a:blipFill>
          <a:ln w="76200" cap="sq">
            <a:solidFill>
              <a:srgbClr val="004AAD"/>
            </a:solidFill>
            <a:prstDash val="solid"/>
            <a:miter/>
          </a:ln>
        </p:spPr>
      </p:sp>
      <p:sp>
        <p:nvSpPr>
          <p:cNvPr name="TextBox 42" id="42"/>
          <p:cNvSpPr txBox="true"/>
          <p:nvPr/>
        </p:nvSpPr>
        <p:spPr>
          <a:xfrm rot="0">
            <a:off x="15663409" y="1686101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012091" y="1752751"/>
            <a:ext cx="1537018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|1⟩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538236" y="3981167"/>
            <a:ext cx="94329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Ket 1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035486" y="6682507"/>
            <a:ext cx="1086326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FF91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...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607338" y="7192397"/>
            <a:ext cx="19426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“Álgebra”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207909" y="6039123"/>
            <a:ext cx="18218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“Output”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732730" y="9352170"/>
            <a:ext cx="146859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“Input”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15706" y="9352170"/>
            <a:ext cx="19418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Operador</a:t>
            </a:r>
          </a:p>
        </p:txBody>
      </p:sp>
      <p:sp>
        <p:nvSpPr>
          <p:cNvPr name="AutoShape 50" id="50"/>
          <p:cNvSpPr/>
          <p:nvPr/>
        </p:nvSpPr>
        <p:spPr>
          <a:xfrm>
            <a:off x="2820431" y="9723328"/>
            <a:ext cx="645599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8351" y="4260130"/>
            <a:ext cx="13260450" cy="4998170"/>
          </a:xfrm>
          <a:custGeom>
            <a:avLst/>
            <a:gdLst/>
            <a:ahLst/>
            <a:cxnLst/>
            <a:rect r="r" b="b" t="t" l="l"/>
            <a:pathLst>
              <a:path h="4998170" w="13260450">
                <a:moveTo>
                  <a:pt x="0" y="0"/>
                </a:moveTo>
                <a:lnTo>
                  <a:pt x="13260450" y="0"/>
                </a:lnTo>
                <a:lnTo>
                  <a:pt x="13260450" y="4998170"/>
                </a:lnTo>
                <a:lnTo>
                  <a:pt x="0" y="4998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163010" y="7122037"/>
            <a:ext cx="1509491" cy="2136263"/>
          </a:xfrm>
          <a:custGeom>
            <a:avLst/>
            <a:gdLst/>
            <a:ahLst/>
            <a:cxnLst/>
            <a:rect r="r" b="b" t="t" l="l"/>
            <a:pathLst>
              <a:path h="2136263" w="1509491">
                <a:moveTo>
                  <a:pt x="0" y="0"/>
                </a:moveTo>
                <a:lnTo>
                  <a:pt x="1509491" y="0"/>
                </a:lnTo>
                <a:lnTo>
                  <a:pt x="150949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2250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638073" y="7122037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9653" t="0" r="-5411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599485" y="7122037"/>
            <a:ext cx="3267129" cy="2136263"/>
            <a:chOff x="0" y="0"/>
            <a:chExt cx="860478" cy="5626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692383" y="1182218"/>
            <a:ext cx="1015552" cy="1982744"/>
          </a:xfrm>
          <a:custGeom>
            <a:avLst/>
            <a:gdLst/>
            <a:ahLst/>
            <a:cxnLst/>
            <a:rect r="r" b="b" t="t" l="l"/>
            <a:pathLst>
              <a:path h="1982744" w="1015552">
                <a:moveTo>
                  <a:pt x="0" y="0"/>
                </a:moveTo>
                <a:lnTo>
                  <a:pt x="1015552" y="0"/>
                </a:lnTo>
                <a:lnTo>
                  <a:pt x="1015552" y="1982745"/>
                </a:lnTo>
                <a:lnTo>
                  <a:pt x="0" y="1982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38351" y="1293124"/>
            <a:ext cx="1903017" cy="1909913"/>
          </a:xfrm>
          <a:custGeom>
            <a:avLst/>
            <a:gdLst/>
            <a:ahLst/>
            <a:cxnLst/>
            <a:rect r="r" b="b" t="t" l="l"/>
            <a:pathLst>
              <a:path h="1909913" w="1903017">
                <a:moveTo>
                  <a:pt x="0" y="0"/>
                </a:moveTo>
                <a:lnTo>
                  <a:pt x="1903016" y="0"/>
                </a:lnTo>
                <a:lnTo>
                  <a:pt x="1903016" y="1909913"/>
                </a:lnTo>
                <a:lnTo>
                  <a:pt x="0" y="19099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740" t="-4972" r="-221935" b="-442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38351" y="1293124"/>
            <a:ext cx="1901265" cy="1909913"/>
            <a:chOff x="0" y="0"/>
            <a:chExt cx="500745" cy="5030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454211" y="1028700"/>
            <a:ext cx="1509491" cy="2136263"/>
          </a:xfrm>
          <a:custGeom>
            <a:avLst/>
            <a:gdLst/>
            <a:ahLst/>
            <a:cxnLst/>
            <a:rect r="r" b="b" t="t" l="l"/>
            <a:pathLst>
              <a:path h="2136263" w="1509491">
                <a:moveTo>
                  <a:pt x="0" y="0"/>
                </a:moveTo>
                <a:lnTo>
                  <a:pt x="1509492" y="0"/>
                </a:lnTo>
                <a:lnTo>
                  <a:pt x="1509492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22506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929274" y="1028700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2" y="0"/>
                </a:lnTo>
                <a:lnTo>
                  <a:pt x="457082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9653" t="0" r="-5411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3890686" y="1028700"/>
            <a:ext cx="3267129" cy="2136263"/>
            <a:chOff x="0" y="0"/>
            <a:chExt cx="860478" cy="5626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089893" y="4260130"/>
            <a:ext cx="3522927" cy="2174550"/>
            <a:chOff x="0" y="0"/>
            <a:chExt cx="927849" cy="5727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27849" cy="572721"/>
            </a:xfrm>
            <a:custGeom>
              <a:avLst/>
              <a:gdLst/>
              <a:ahLst/>
              <a:cxnLst/>
              <a:rect r="r" b="b" t="t" l="l"/>
              <a:pathLst>
                <a:path h="572721" w="927849">
                  <a:moveTo>
                    <a:pt x="0" y="0"/>
                  </a:moveTo>
                  <a:lnTo>
                    <a:pt x="927849" y="0"/>
                  </a:lnTo>
                  <a:lnTo>
                    <a:pt x="927849" y="572721"/>
                  </a:lnTo>
                  <a:lnTo>
                    <a:pt x="0" y="5727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927849" cy="610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727966" y="4260130"/>
            <a:ext cx="1153661" cy="2174550"/>
            <a:chOff x="0" y="0"/>
            <a:chExt cx="303845" cy="57272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03845" cy="572721"/>
            </a:xfrm>
            <a:custGeom>
              <a:avLst/>
              <a:gdLst/>
              <a:ahLst/>
              <a:cxnLst/>
              <a:rect r="r" b="b" t="t" l="l"/>
              <a:pathLst>
                <a:path h="572721" w="303845">
                  <a:moveTo>
                    <a:pt x="0" y="0"/>
                  </a:moveTo>
                  <a:lnTo>
                    <a:pt x="303845" y="0"/>
                  </a:lnTo>
                  <a:lnTo>
                    <a:pt x="303845" y="572721"/>
                  </a:lnTo>
                  <a:lnTo>
                    <a:pt x="0" y="5727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03845" cy="610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2595314">
            <a:off x="2558134" y="2960019"/>
            <a:ext cx="1793043" cy="641013"/>
          </a:xfrm>
          <a:custGeom>
            <a:avLst/>
            <a:gdLst/>
            <a:ahLst/>
            <a:cxnLst/>
            <a:rect r="r" b="b" t="t" l="l"/>
            <a:pathLst>
              <a:path h="641013" w="1793043">
                <a:moveTo>
                  <a:pt x="0" y="0"/>
                </a:moveTo>
                <a:lnTo>
                  <a:pt x="1793043" y="0"/>
                </a:lnTo>
                <a:lnTo>
                  <a:pt x="1793043" y="641013"/>
                </a:lnTo>
                <a:lnTo>
                  <a:pt x="0" y="6410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080636" y="1224265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1563221">
            <a:off x="4775284" y="2901167"/>
            <a:ext cx="2431311" cy="869194"/>
          </a:xfrm>
          <a:custGeom>
            <a:avLst/>
            <a:gdLst/>
            <a:ahLst/>
            <a:cxnLst/>
            <a:rect r="r" b="b" t="t" l="l"/>
            <a:pathLst>
              <a:path h="869194" w="2431311">
                <a:moveTo>
                  <a:pt x="0" y="0"/>
                </a:moveTo>
                <a:lnTo>
                  <a:pt x="2431311" y="0"/>
                </a:lnTo>
                <a:lnTo>
                  <a:pt x="2431311" y="869194"/>
                </a:lnTo>
                <a:lnTo>
                  <a:pt x="0" y="8691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3129451" y="7120753"/>
            <a:ext cx="4965703" cy="2137547"/>
            <a:chOff x="0" y="0"/>
            <a:chExt cx="1307839" cy="56297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07839" cy="562975"/>
            </a:xfrm>
            <a:custGeom>
              <a:avLst/>
              <a:gdLst/>
              <a:ahLst/>
              <a:cxnLst/>
              <a:rect r="r" b="b" t="t" l="l"/>
              <a:pathLst>
                <a:path h="562975" w="1307839">
                  <a:moveTo>
                    <a:pt x="0" y="0"/>
                  </a:moveTo>
                  <a:lnTo>
                    <a:pt x="1307839" y="0"/>
                  </a:lnTo>
                  <a:lnTo>
                    <a:pt x="1307839" y="562975"/>
                  </a:lnTo>
                  <a:lnTo>
                    <a:pt x="0" y="5629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1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307839" cy="601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2093987" y="7317603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519528" y="7470003"/>
            <a:ext cx="312404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468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89130" y="876274"/>
            <a:ext cx="33797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385189" y="1224265"/>
            <a:ext cx="7261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810730" y="1376665"/>
            <a:ext cx="312404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468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089893" y="7592240"/>
            <a:ext cx="423545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052810" y="838200"/>
            <a:ext cx="1086326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FF91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...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322142" y="9517032"/>
            <a:ext cx="18218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“Output”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785343" y="9469724"/>
            <a:ext cx="19426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“Álgebra”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624662" y="1397609"/>
            <a:ext cx="19426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61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“Álgebra”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38234" y="2593120"/>
            <a:ext cx="1903017" cy="1888710"/>
          </a:xfrm>
          <a:custGeom>
            <a:avLst/>
            <a:gdLst/>
            <a:ahLst/>
            <a:cxnLst/>
            <a:rect r="r" b="b" t="t" l="l"/>
            <a:pathLst>
              <a:path h="1888710" w="1903017">
                <a:moveTo>
                  <a:pt x="0" y="0"/>
                </a:moveTo>
                <a:lnTo>
                  <a:pt x="1903017" y="0"/>
                </a:lnTo>
                <a:lnTo>
                  <a:pt x="1903017" y="1888710"/>
                </a:lnTo>
                <a:lnTo>
                  <a:pt x="0" y="1888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677" t="-5028" r="-113997" b="-55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739985" y="2563551"/>
            <a:ext cx="1901265" cy="1909913"/>
            <a:chOff x="0" y="0"/>
            <a:chExt cx="500745" cy="5030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272266" y="2578336"/>
            <a:ext cx="3276780" cy="1880345"/>
          </a:xfrm>
          <a:custGeom>
            <a:avLst/>
            <a:gdLst/>
            <a:ahLst/>
            <a:cxnLst/>
            <a:rect r="r" b="b" t="t" l="l"/>
            <a:pathLst>
              <a:path h="1880345" w="3276780">
                <a:moveTo>
                  <a:pt x="0" y="0"/>
                </a:moveTo>
                <a:lnTo>
                  <a:pt x="3276780" y="0"/>
                </a:lnTo>
                <a:lnTo>
                  <a:pt x="3276780" y="1880344"/>
                </a:lnTo>
                <a:lnTo>
                  <a:pt x="0" y="1880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3758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62944" y="8296848"/>
            <a:ext cx="5297131" cy="976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8"/>
              </a:lnSpc>
            </a:pPr>
            <a:r>
              <a:rPr lang="en-US" sz="5706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 0 ⟩            | 1 ⟩</a:t>
            </a:r>
          </a:p>
        </p:txBody>
      </p:sp>
      <p:sp>
        <p:nvSpPr>
          <p:cNvPr name="AutoShape 9" id="9"/>
          <p:cNvSpPr/>
          <p:nvPr/>
        </p:nvSpPr>
        <p:spPr>
          <a:xfrm>
            <a:off x="2850449" y="8861279"/>
            <a:ext cx="1722120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62944" y="2512522"/>
            <a:ext cx="8116482" cy="5261956"/>
          </a:xfrm>
          <a:custGeom>
            <a:avLst/>
            <a:gdLst/>
            <a:ahLst/>
            <a:cxnLst/>
            <a:rect r="r" b="b" t="t" l="l"/>
            <a:pathLst>
              <a:path h="5261956" w="8116482">
                <a:moveTo>
                  <a:pt x="0" y="0"/>
                </a:moveTo>
                <a:lnTo>
                  <a:pt x="8116481" y="0"/>
                </a:lnTo>
                <a:lnTo>
                  <a:pt x="8116481" y="5261956"/>
                </a:lnTo>
                <a:lnTo>
                  <a:pt x="0" y="5261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772478" y="4563110"/>
            <a:ext cx="37463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X  (Porta NOT)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2944" y="705167"/>
            <a:ext cx="1222232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Circuito Quântico Simples | 1 Qubit :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  Vamos aplicar 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NOT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em um estado inicial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ket =| 0 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36490" y="6081756"/>
            <a:ext cx="5297131" cy="976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8"/>
              </a:lnSpc>
            </a:pPr>
            <a:r>
              <a:rPr lang="en-US" sz="5706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 0 ⟩            | 1 ⟩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2023996" y="6646188"/>
            <a:ext cx="1722120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2364077" y="6156857"/>
            <a:ext cx="908189" cy="901361"/>
          </a:xfrm>
          <a:custGeom>
            <a:avLst/>
            <a:gdLst/>
            <a:ahLst/>
            <a:cxnLst/>
            <a:rect r="r" b="b" t="t" l="l"/>
            <a:pathLst>
              <a:path h="901361" w="908189">
                <a:moveTo>
                  <a:pt x="0" y="0"/>
                </a:moveTo>
                <a:lnTo>
                  <a:pt x="908189" y="0"/>
                </a:lnTo>
                <a:lnTo>
                  <a:pt x="908189" y="901362"/>
                </a:lnTo>
                <a:lnTo>
                  <a:pt x="0" y="901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677" t="-5028" r="-113997" b="-5592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823424" y="8129285"/>
            <a:ext cx="4205840" cy="976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8"/>
              </a:lnSpc>
            </a:pPr>
            <a:r>
              <a:rPr lang="en-US" sz="5706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 0 ⟩  =  | 1 ⟩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236490" y="7734494"/>
            <a:ext cx="1586934" cy="1880345"/>
          </a:xfrm>
          <a:custGeom>
            <a:avLst/>
            <a:gdLst/>
            <a:ahLst/>
            <a:cxnLst/>
            <a:rect r="r" b="b" t="t" l="l"/>
            <a:pathLst>
              <a:path h="1880345" w="1586934">
                <a:moveTo>
                  <a:pt x="0" y="0"/>
                </a:moveTo>
                <a:lnTo>
                  <a:pt x="1586934" y="0"/>
                </a:lnTo>
                <a:lnTo>
                  <a:pt x="1586934" y="1880344"/>
                </a:lnTo>
                <a:lnTo>
                  <a:pt x="0" y="1880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5187" t="0" r="-21296" b="-237585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36491" y="2800747"/>
            <a:ext cx="1374646" cy="1379627"/>
          </a:xfrm>
          <a:custGeom>
            <a:avLst/>
            <a:gdLst/>
            <a:ahLst/>
            <a:cxnLst/>
            <a:rect r="r" b="b" t="t" l="l"/>
            <a:pathLst>
              <a:path h="1379627" w="1374646">
                <a:moveTo>
                  <a:pt x="0" y="0"/>
                </a:moveTo>
                <a:lnTo>
                  <a:pt x="1374646" y="0"/>
                </a:lnTo>
                <a:lnTo>
                  <a:pt x="1374646" y="1379627"/>
                </a:lnTo>
                <a:lnTo>
                  <a:pt x="0" y="1379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40" t="-4972" r="-221935" b="-44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36491" y="5220420"/>
            <a:ext cx="1374646" cy="1364312"/>
          </a:xfrm>
          <a:custGeom>
            <a:avLst/>
            <a:gdLst/>
            <a:ahLst/>
            <a:cxnLst/>
            <a:rect r="r" b="b" t="t" l="l"/>
            <a:pathLst>
              <a:path h="1364312" w="1374646">
                <a:moveTo>
                  <a:pt x="0" y="0"/>
                </a:moveTo>
                <a:lnTo>
                  <a:pt x="1374646" y="0"/>
                </a:lnTo>
                <a:lnTo>
                  <a:pt x="1374646" y="1364312"/>
                </a:lnTo>
                <a:lnTo>
                  <a:pt x="0" y="136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77" t="-5028" r="-113997" b="-559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036491" y="2800747"/>
            <a:ext cx="1373381" cy="1379627"/>
            <a:chOff x="0" y="0"/>
            <a:chExt cx="500745" cy="5030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037756" y="5199061"/>
            <a:ext cx="1373381" cy="1379627"/>
            <a:chOff x="0" y="0"/>
            <a:chExt cx="500745" cy="5030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866951" y="5209740"/>
            <a:ext cx="2366985" cy="1358269"/>
          </a:xfrm>
          <a:custGeom>
            <a:avLst/>
            <a:gdLst/>
            <a:ahLst/>
            <a:cxnLst/>
            <a:rect r="r" b="b" t="t" l="l"/>
            <a:pathLst>
              <a:path h="1358269" w="2366985">
                <a:moveTo>
                  <a:pt x="0" y="0"/>
                </a:moveTo>
                <a:lnTo>
                  <a:pt x="2366985" y="0"/>
                </a:lnTo>
                <a:lnTo>
                  <a:pt x="2366985" y="1358269"/>
                </a:lnTo>
                <a:lnTo>
                  <a:pt x="0" y="1358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3758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66951" y="2800747"/>
            <a:ext cx="3131714" cy="1379627"/>
          </a:xfrm>
          <a:custGeom>
            <a:avLst/>
            <a:gdLst/>
            <a:ahLst/>
            <a:cxnLst/>
            <a:rect r="r" b="b" t="t" l="l"/>
            <a:pathLst>
              <a:path h="1379627" w="3131714">
                <a:moveTo>
                  <a:pt x="0" y="0"/>
                </a:moveTo>
                <a:lnTo>
                  <a:pt x="3131715" y="0"/>
                </a:lnTo>
                <a:lnTo>
                  <a:pt x="3131715" y="1379627"/>
                </a:lnTo>
                <a:lnTo>
                  <a:pt x="0" y="1379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34409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104134" y="7557990"/>
            <a:ext cx="2738283" cy="1689936"/>
            <a:chOff x="0" y="0"/>
            <a:chExt cx="998398" cy="6161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98398" cy="616163"/>
            </a:xfrm>
            <a:custGeom>
              <a:avLst/>
              <a:gdLst/>
              <a:ahLst/>
              <a:cxnLst/>
              <a:rect r="r" b="b" t="t" l="l"/>
              <a:pathLst>
                <a:path h="616163" w="998398">
                  <a:moveTo>
                    <a:pt x="0" y="0"/>
                  </a:moveTo>
                  <a:lnTo>
                    <a:pt x="998398" y="0"/>
                  </a:lnTo>
                  <a:lnTo>
                    <a:pt x="998398" y="616163"/>
                  </a:lnTo>
                  <a:lnTo>
                    <a:pt x="0" y="61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998398" cy="65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861137" y="7707462"/>
            <a:ext cx="733585" cy="1432237"/>
          </a:xfrm>
          <a:custGeom>
            <a:avLst/>
            <a:gdLst/>
            <a:ahLst/>
            <a:cxnLst/>
            <a:rect r="r" b="b" t="t" l="l"/>
            <a:pathLst>
              <a:path h="1432237" w="733585">
                <a:moveTo>
                  <a:pt x="0" y="0"/>
                </a:moveTo>
                <a:lnTo>
                  <a:pt x="733586" y="0"/>
                </a:lnTo>
                <a:lnTo>
                  <a:pt x="733586" y="1432238"/>
                </a:lnTo>
                <a:lnTo>
                  <a:pt x="0" y="1432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grpSp>
        <p:nvGrpSpPr>
          <p:cNvPr name="Group 16" id="16"/>
          <p:cNvGrpSpPr/>
          <p:nvPr/>
        </p:nvGrpSpPr>
        <p:grpSpPr>
          <a:xfrm rot="0">
            <a:off x="13959383" y="7557990"/>
            <a:ext cx="2738283" cy="1689936"/>
            <a:chOff x="0" y="0"/>
            <a:chExt cx="998398" cy="61616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98398" cy="616163"/>
            </a:xfrm>
            <a:custGeom>
              <a:avLst/>
              <a:gdLst/>
              <a:ahLst/>
              <a:cxnLst/>
              <a:rect r="r" b="b" t="t" l="l"/>
              <a:pathLst>
                <a:path h="616163" w="998398">
                  <a:moveTo>
                    <a:pt x="0" y="0"/>
                  </a:moveTo>
                  <a:lnTo>
                    <a:pt x="998398" y="0"/>
                  </a:lnTo>
                  <a:lnTo>
                    <a:pt x="998398" y="616163"/>
                  </a:lnTo>
                  <a:lnTo>
                    <a:pt x="0" y="61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998398" cy="65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2765170"/>
            <a:ext cx="9638869" cy="6493130"/>
          </a:xfrm>
          <a:custGeom>
            <a:avLst/>
            <a:gdLst/>
            <a:ahLst/>
            <a:cxnLst/>
            <a:rect r="r" b="b" t="t" l="l"/>
            <a:pathLst>
              <a:path h="6493130" w="9638869">
                <a:moveTo>
                  <a:pt x="0" y="0"/>
                </a:moveTo>
                <a:lnTo>
                  <a:pt x="9638869" y="0"/>
                </a:lnTo>
                <a:lnTo>
                  <a:pt x="9638869" y="6493130"/>
                </a:lnTo>
                <a:lnTo>
                  <a:pt x="0" y="6493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029519" y="4289889"/>
            <a:ext cx="1786035" cy="409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455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Hadamar (H)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61227" y="6653507"/>
            <a:ext cx="2706173" cy="409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455">
                <a:solidFill>
                  <a:srgbClr val="9F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Pauli X  (Porta NOT)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54057" y="7762717"/>
            <a:ext cx="524515" cy="122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12"/>
              </a:lnSpc>
            </a:pPr>
            <a:r>
              <a:rPr lang="en-US" sz="722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171180" y="7762717"/>
            <a:ext cx="524515" cy="122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12"/>
              </a:lnSpc>
            </a:pPr>
            <a:r>
              <a:rPr lang="en-US" sz="7223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61227" y="7870083"/>
            <a:ext cx="1110266" cy="99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8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978349" y="7870083"/>
            <a:ext cx="1110266" cy="99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8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|1⟩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5781420" y="7697088"/>
            <a:ext cx="722270" cy="1442098"/>
          </a:xfrm>
          <a:custGeom>
            <a:avLst/>
            <a:gdLst/>
            <a:ahLst/>
            <a:cxnLst/>
            <a:rect r="r" b="b" t="t" l="l"/>
            <a:pathLst>
              <a:path h="1442098" w="722270">
                <a:moveTo>
                  <a:pt x="0" y="0"/>
                </a:moveTo>
                <a:lnTo>
                  <a:pt x="722270" y="0"/>
                </a:lnTo>
                <a:lnTo>
                  <a:pt x="722270" y="1442097"/>
                </a:lnTo>
                <a:lnTo>
                  <a:pt x="0" y="14420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854" t="-13586" r="-16446" b="-7878"/>
            </a:stretch>
          </a:blipFill>
          <a:ln w="76200" cap="sq">
            <a:solidFill>
              <a:srgbClr val="004AAD"/>
            </a:solidFill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1062944" y="705167"/>
            <a:ext cx="1621805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Circuito Quântico Simples | 1 Qubit :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  Vamos aplicar 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Hadamar + Porta NOT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em um estado inicial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ket =| 0 ⟩  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2944" y="2416361"/>
            <a:ext cx="6325179" cy="1659626"/>
          </a:xfrm>
          <a:custGeom>
            <a:avLst/>
            <a:gdLst/>
            <a:ahLst/>
            <a:cxnLst/>
            <a:rect r="r" b="b" t="t" l="l"/>
            <a:pathLst>
              <a:path h="1659626" w="6325179">
                <a:moveTo>
                  <a:pt x="0" y="0"/>
                </a:moveTo>
                <a:lnTo>
                  <a:pt x="6325179" y="0"/>
                </a:lnTo>
                <a:lnTo>
                  <a:pt x="6325179" y="1659626"/>
                </a:lnTo>
                <a:lnTo>
                  <a:pt x="0" y="1659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1240" r="-5238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2944" y="705167"/>
            <a:ext cx="1621805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Circuito Quântico Simples | 1 Qubit :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  Vamos aplicar a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 Hadamar + Porta NOT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 em um estado inicial 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ket =| 0 ⟩ 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356942" y="5215966"/>
            <a:ext cx="733585" cy="1432237"/>
          </a:xfrm>
          <a:custGeom>
            <a:avLst/>
            <a:gdLst/>
            <a:ahLst/>
            <a:cxnLst/>
            <a:rect r="r" b="b" t="t" l="l"/>
            <a:pathLst>
              <a:path h="1432237" w="733585">
                <a:moveTo>
                  <a:pt x="0" y="0"/>
                </a:moveTo>
                <a:lnTo>
                  <a:pt x="733585" y="0"/>
                </a:lnTo>
                <a:lnTo>
                  <a:pt x="733585" y="1432237"/>
                </a:lnTo>
                <a:lnTo>
                  <a:pt x="0" y="1432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781444" y="5215966"/>
            <a:ext cx="1374646" cy="1379627"/>
          </a:xfrm>
          <a:custGeom>
            <a:avLst/>
            <a:gdLst/>
            <a:ahLst/>
            <a:cxnLst/>
            <a:rect r="r" b="b" t="t" l="l"/>
            <a:pathLst>
              <a:path h="1379627" w="1374646">
                <a:moveTo>
                  <a:pt x="0" y="0"/>
                </a:moveTo>
                <a:lnTo>
                  <a:pt x="1374646" y="0"/>
                </a:lnTo>
                <a:lnTo>
                  <a:pt x="1374646" y="1379627"/>
                </a:lnTo>
                <a:lnTo>
                  <a:pt x="0" y="13796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40" t="-4972" r="-221935" b="-442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3433" y="5237324"/>
            <a:ext cx="1374646" cy="1364312"/>
          </a:xfrm>
          <a:custGeom>
            <a:avLst/>
            <a:gdLst/>
            <a:ahLst/>
            <a:cxnLst/>
            <a:rect r="r" b="b" t="t" l="l"/>
            <a:pathLst>
              <a:path h="1364312" w="1374646">
                <a:moveTo>
                  <a:pt x="0" y="0"/>
                </a:moveTo>
                <a:lnTo>
                  <a:pt x="1374646" y="0"/>
                </a:lnTo>
                <a:lnTo>
                  <a:pt x="1374646" y="1364312"/>
                </a:lnTo>
                <a:lnTo>
                  <a:pt x="0" y="1364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677" t="-5028" r="-113997" b="-559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781444" y="5215966"/>
            <a:ext cx="1373381" cy="1379627"/>
            <a:chOff x="0" y="0"/>
            <a:chExt cx="500745" cy="5030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4698" y="5215966"/>
            <a:ext cx="1373381" cy="1379627"/>
            <a:chOff x="0" y="0"/>
            <a:chExt cx="500745" cy="5030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290552" y="4837648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3201221" y="4837648"/>
            <a:ext cx="351623" cy="2136263"/>
          </a:xfrm>
          <a:custGeom>
            <a:avLst/>
            <a:gdLst/>
            <a:ahLst/>
            <a:cxnLst/>
            <a:rect r="r" b="b" t="t" l="l"/>
            <a:pathLst>
              <a:path h="2136263" w="351623">
                <a:moveTo>
                  <a:pt x="351623" y="0"/>
                </a:moveTo>
                <a:lnTo>
                  <a:pt x="0" y="0"/>
                </a:lnTo>
                <a:lnTo>
                  <a:pt x="0" y="2136263"/>
                </a:lnTo>
                <a:lnTo>
                  <a:pt x="351623" y="2136263"/>
                </a:lnTo>
                <a:lnTo>
                  <a:pt x="351623" y="0"/>
                </a:lnTo>
                <a:close/>
              </a:path>
            </a:pathLst>
          </a:custGeom>
          <a:blipFill>
            <a:blip r:embed="rId6"/>
            <a:stretch>
              <a:fillRect l="-1277462" t="0" r="-7034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7421880" y="5858154"/>
            <a:ext cx="1722120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4456140" y="5168341"/>
            <a:ext cx="733585" cy="1432237"/>
          </a:xfrm>
          <a:custGeom>
            <a:avLst/>
            <a:gdLst/>
            <a:ahLst/>
            <a:cxnLst/>
            <a:rect r="r" b="b" t="t" l="l"/>
            <a:pathLst>
              <a:path h="1432237" w="733585">
                <a:moveTo>
                  <a:pt x="0" y="0"/>
                </a:moveTo>
                <a:lnTo>
                  <a:pt x="733585" y="0"/>
                </a:lnTo>
                <a:lnTo>
                  <a:pt x="733585" y="1432237"/>
                </a:lnTo>
                <a:lnTo>
                  <a:pt x="0" y="1432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9820275" y="5189699"/>
            <a:ext cx="1374646" cy="1364312"/>
          </a:xfrm>
          <a:custGeom>
            <a:avLst/>
            <a:gdLst/>
            <a:ahLst/>
            <a:cxnLst/>
            <a:rect r="r" b="b" t="t" l="l"/>
            <a:pathLst>
              <a:path h="1364312" w="1374646">
                <a:moveTo>
                  <a:pt x="0" y="0"/>
                </a:moveTo>
                <a:lnTo>
                  <a:pt x="1374646" y="0"/>
                </a:lnTo>
                <a:lnTo>
                  <a:pt x="1374646" y="1364312"/>
                </a:lnTo>
                <a:lnTo>
                  <a:pt x="0" y="1364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677" t="-5028" r="-113997" b="-5592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821540" y="5168341"/>
            <a:ext cx="1373381" cy="1379627"/>
            <a:chOff x="0" y="0"/>
            <a:chExt cx="500745" cy="5030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5389750" y="4790023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11318063" y="4790023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457081" y="0"/>
                </a:moveTo>
                <a:lnTo>
                  <a:pt x="0" y="0"/>
                </a:lnTo>
                <a:lnTo>
                  <a:pt x="0" y="2136263"/>
                </a:lnTo>
                <a:lnTo>
                  <a:pt x="457081" y="2136263"/>
                </a:lnTo>
                <a:lnTo>
                  <a:pt x="457081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918019" y="5194646"/>
            <a:ext cx="2309520" cy="1379627"/>
          </a:xfrm>
          <a:custGeom>
            <a:avLst/>
            <a:gdLst/>
            <a:ahLst/>
            <a:cxnLst/>
            <a:rect r="r" b="b" t="t" l="l"/>
            <a:pathLst>
              <a:path h="1379627" w="2309520">
                <a:moveTo>
                  <a:pt x="0" y="0"/>
                </a:moveTo>
                <a:lnTo>
                  <a:pt x="2309521" y="0"/>
                </a:lnTo>
                <a:lnTo>
                  <a:pt x="2309521" y="1379627"/>
                </a:lnTo>
                <a:lnTo>
                  <a:pt x="0" y="13796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600" t="0" r="0" b="-134409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6944" y="5124047"/>
            <a:ext cx="1016000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∴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6944" y="7540222"/>
            <a:ext cx="1016000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∴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3790969" y="7601295"/>
            <a:ext cx="1013904" cy="1434898"/>
          </a:xfrm>
          <a:custGeom>
            <a:avLst/>
            <a:gdLst/>
            <a:ahLst/>
            <a:cxnLst/>
            <a:rect r="r" b="b" t="t" l="l"/>
            <a:pathLst>
              <a:path h="1434898" w="1013904">
                <a:moveTo>
                  <a:pt x="0" y="0"/>
                </a:moveTo>
                <a:lnTo>
                  <a:pt x="1013905" y="0"/>
                </a:lnTo>
                <a:lnTo>
                  <a:pt x="101390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22506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796807" y="7601295"/>
            <a:ext cx="307015" cy="1434898"/>
          </a:xfrm>
          <a:custGeom>
            <a:avLst/>
            <a:gdLst/>
            <a:ahLst/>
            <a:cxnLst/>
            <a:rect r="r" b="b" t="t" l="l"/>
            <a:pathLst>
              <a:path h="1434898" w="307015">
                <a:moveTo>
                  <a:pt x="0" y="0"/>
                </a:moveTo>
                <a:lnTo>
                  <a:pt x="307015" y="0"/>
                </a:lnTo>
                <a:lnTo>
                  <a:pt x="30701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4755830" y="7601295"/>
            <a:ext cx="2194485" cy="1434898"/>
            <a:chOff x="0" y="0"/>
            <a:chExt cx="860478" cy="56263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4702124" y="7838863"/>
            <a:ext cx="2098375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703433" y="7622654"/>
            <a:ext cx="1374646" cy="1364312"/>
          </a:xfrm>
          <a:custGeom>
            <a:avLst/>
            <a:gdLst/>
            <a:ahLst/>
            <a:cxnLst/>
            <a:rect r="r" b="b" t="t" l="l"/>
            <a:pathLst>
              <a:path h="1364312" w="1374646">
                <a:moveTo>
                  <a:pt x="0" y="0"/>
                </a:moveTo>
                <a:lnTo>
                  <a:pt x="1374646" y="0"/>
                </a:lnTo>
                <a:lnTo>
                  <a:pt x="1374646" y="1364312"/>
                </a:lnTo>
                <a:lnTo>
                  <a:pt x="0" y="1364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677" t="-5028" r="-113997" b="-5592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704698" y="7601295"/>
            <a:ext cx="1373381" cy="1379627"/>
            <a:chOff x="0" y="0"/>
            <a:chExt cx="500745" cy="50302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00745" cy="503022"/>
            </a:xfrm>
            <a:custGeom>
              <a:avLst/>
              <a:gdLst/>
              <a:ahLst/>
              <a:cxnLst/>
              <a:rect r="r" b="b" t="t" l="l"/>
              <a:pathLst>
                <a:path h="503022" w="500745">
                  <a:moveTo>
                    <a:pt x="0" y="0"/>
                  </a:moveTo>
                  <a:lnTo>
                    <a:pt x="500745" y="0"/>
                  </a:lnTo>
                  <a:lnTo>
                    <a:pt x="500745" y="503022"/>
                  </a:lnTo>
                  <a:lnTo>
                    <a:pt x="0" y="503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500745" cy="54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7272908" y="7222978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2"/>
                </a:lnTo>
                <a:lnTo>
                  <a:pt x="0" y="2136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sp>
        <p:nvSpPr>
          <p:cNvPr name="Freeform 38" id="38"/>
          <p:cNvSpPr/>
          <p:nvPr/>
        </p:nvSpPr>
        <p:spPr>
          <a:xfrm flipH="true" flipV="false" rot="0">
            <a:off x="3201221" y="7222978"/>
            <a:ext cx="418298" cy="2136263"/>
          </a:xfrm>
          <a:custGeom>
            <a:avLst/>
            <a:gdLst/>
            <a:ahLst/>
            <a:cxnLst/>
            <a:rect r="r" b="b" t="t" l="l"/>
            <a:pathLst>
              <a:path h="2136263" w="418298">
                <a:moveTo>
                  <a:pt x="418298" y="0"/>
                </a:moveTo>
                <a:lnTo>
                  <a:pt x="0" y="0"/>
                </a:lnTo>
                <a:lnTo>
                  <a:pt x="0" y="2136262"/>
                </a:lnTo>
                <a:lnTo>
                  <a:pt x="418298" y="2136262"/>
                </a:lnTo>
                <a:lnTo>
                  <a:pt x="418298" y="0"/>
                </a:lnTo>
                <a:close/>
              </a:path>
            </a:pathLst>
          </a:custGeom>
          <a:blipFill>
            <a:blip r:embed="rId6"/>
            <a:stretch>
              <a:fillRect l="-1057900" t="0" r="-5913" b="0"/>
            </a:stretch>
          </a:blipFill>
        </p:spPr>
      </p:sp>
      <p:sp>
        <p:nvSpPr>
          <p:cNvPr name="AutoShape 39" id="39"/>
          <p:cNvSpPr/>
          <p:nvPr/>
        </p:nvSpPr>
        <p:spPr>
          <a:xfrm>
            <a:off x="8282940" y="8304810"/>
            <a:ext cx="1722120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10646498" y="7386132"/>
            <a:ext cx="1570551" cy="1650061"/>
          </a:xfrm>
          <a:custGeom>
            <a:avLst/>
            <a:gdLst/>
            <a:ahLst/>
            <a:cxnLst/>
            <a:rect r="r" b="b" t="t" l="l"/>
            <a:pathLst>
              <a:path h="1650061" w="1570551">
                <a:moveTo>
                  <a:pt x="0" y="0"/>
                </a:moveTo>
                <a:lnTo>
                  <a:pt x="1570551" y="0"/>
                </a:lnTo>
                <a:lnTo>
                  <a:pt x="1570551" y="1650061"/>
                </a:lnTo>
                <a:lnTo>
                  <a:pt x="0" y="16500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7669" t="0" r="-15417" b="-237585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2930622" y="7500355"/>
            <a:ext cx="1013904" cy="1434898"/>
          </a:xfrm>
          <a:custGeom>
            <a:avLst/>
            <a:gdLst/>
            <a:ahLst/>
            <a:cxnLst/>
            <a:rect r="r" b="b" t="t" l="l"/>
            <a:pathLst>
              <a:path h="1434898" w="1013904">
                <a:moveTo>
                  <a:pt x="0" y="0"/>
                </a:moveTo>
                <a:lnTo>
                  <a:pt x="1013905" y="0"/>
                </a:lnTo>
                <a:lnTo>
                  <a:pt x="101390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22506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5936460" y="7500355"/>
            <a:ext cx="307015" cy="1434898"/>
          </a:xfrm>
          <a:custGeom>
            <a:avLst/>
            <a:gdLst/>
            <a:ahLst/>
            <a:cxnLst/>
            <a:rect r="r" b="b" t="t" l="l"/>
            <a:pathLst>
              <a:path h="1434898" w="307015">
                <a:moveTo>
                  <a:pt x="0" y="0"/>
                </a:moveTo>
                <a:lnTo>
                  <a:pt x="307015" y="0"/>
                </a:lnTo>
                <a:lnTo>
                  <a:pt x="30701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13895483" y="7500355"/>
            <a:ext cx="2194485" cy="1434898"/>
            <a:chOff x="0" y="0"/>
            <a:chExt cx="860478" cy="56263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3841777" y="7737923"/>
            <a:ext cx="2098375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16412561" y="7122037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9653" t="0" r="-5411" b="0"/>
            </a:stretch>
          </a:blipFill>
        </p:spPr>
      </p:sp>
      <p:sp>
        <p:nvSpPr>
          <p:cNvPr name="Freeform 48" id="48"/>
          <p:cNvSpPr/>
          <p:nvPr/>
        </p:nvSpPr>
        <p:spPr>
          <a:xfrm flipH="true" flipV="false" rot="0">
            <a:off x="12340874" y="7122037"/>
            <a:ext cx="418298" cy="2136263"/>
          </a:xfrm>
          <a:custGeom>
            <a:avLst/>
            <a:gdLst/>
            <a:ahLst/>
            <a:cxnLst/>
            <a:rect r="r" b="b" t="t" l="l"/>
            <a:pathLst>
              <a:path h="2136263" w="418298">
                <a:moveTo>
                  <a:pt x="418298" y="0"/>
                </a:moveTo>
                <a:lnTo>
                  <a:pt x="0" y="0"/>
                </a:lnTo>
                <a:lnTo>
                  <a:pt x="0" y="2136263"/>
                </a:lnTo>
                <a:lnTo>
                  <a:pt x="418298" y="2136263"/>
                </a:lnTo>
                <a:lnTo>
                  <a:pt x="418298" y="0"/>
                </a:lnTo>
                <a:close/>
              </a:path>
            </a:pathLst>
          </a:custGeom>
          <a:blipFill>
            <a:blip r:embed="rId6"/>
            <a:stretch>
              <a:fillRect l="-1057900" t="0" r="-5913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8288" y="198887"/>
            <a:ext cx="6325179" cy="1659626"/>
          </a:xfrm>
          <a:custGeom>
            <a:avLst/>
            <a:gdLst/>
            <a:ahLst/>
            <a:cxnLst/>
            <a:rect r="r" b="b" t="t" l="l"/>
            <a:pathLst>
              <a:path h="1659626" w="6325179">
                <a:moveTo>
                  <a:pt x="0" y="0"/>
                </a:moveTo>
                <a:lnTo>
                  <a:pt x="6325179" y="0"/>
                </a:lnTo>
                <a:lnTo>
                  <a:pt x="6325179" y="1659626"/>
                </a:lnTo>
                <a:lnTo>
                  <a:pt x="0" y="1659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1240" r="-5238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556390"/>
            <a:ext cx="1570551" cy="1650061"/>
          </a:xfrm>
          <a:custGeom>
            <a:avLst/>
            <a:gdLst/>
            <a:ahLst/>
            <a:cxnLst/>
            <a:rect r="r" b="b" t="t" l="l"/>
            <a:pathLst>
              <a:path h="1650061" w="1570551">
                <a:moveTo>
                  <a:pt x="0" y="0"/>
                </a:moveTo>
                <a:lnTo>
                  <a:pt x="1570551" y="0"/>
                </a:lnTo>
                <a:lnTo>
                  <a:pt x="1570551" y="1650061"/>
                </a:lnTo>
                <a:lnTo>
                  <a:pt x="0" y="1650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669" t="0" r="-15417" b="-23758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94763" y="2292295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9653" t="0" r="-5411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2723076" y="2292295"/>
            <a:ext cx="418298" cy="2136263"/>
          </a:xfrm>
          <a:custGeom>
            <a:avLst/>
            <a:gdLst/>
            <a:ahLst/>
            <a:cxnLst/>
            <a:rect r="r" b="b" t="t" l="l"/>
            <a:pathLst>
              <a:path h="2136263" w="418298">
                <a:moveTo>
                  <a:pt x="418298" y="0"/>
                </a:moveTo>
                <a:lnTo>
                  <a:pt x="0" y="0"/>
                </a:lnTo>
                <a:lnTo>
                  <a:pt x="0" y="2136263"/>
                </a:lnTo>
                <a:lnTo>
                  <a:pt x="418298" y="2136263"/>
                </a:lnTo>
                <a:lnTo>
                  <a:pt x="418298" y="0"/>
                </a:lnTo>
                <a:close/>
              </a:path>
            </a:pathLst>
          </a:custGeom>
          <a:blipFill>
            <a:blip r:embed="rId5"/>
            <a:stretch>
              <a:fillRect l="-1057900" t="0" r="-591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80412" y="2642978"/>
            <a:ext cx="3043517" cy="1434898"/>
          </a:xfrm>
          <a:custGeom>
            <a:avLst/>
            <a:gdLst/>
            <a:ahLst/>
            <a:cxnLst/>
            <a:rect r="r" b="b" t="t" l="l"/>
            <a:pathLst>
              <a:path h="1434898" w="3043517">
                <a:moveTo>
                  <a:pt x="0" y="0"/>
                </a:moveTo>
                <a:lnTo>
                  <a:pt x="3043517" y="0"/>
                </a:lnTo>
                <a:lnTo>
                  <a:pt x="3043517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0426" t="-109062" r="-5107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12824" y="2670613"/>
            <a:ext cx="1013904" cy="1434898"/>
          </a:xfrm>
          <a:custGeom>
            <a:avLst/>
            <a:gdLst/>
            <a:ahLst/>
            <a:cxnLst/>
            <a:rect r="r" b="b" t="t" l="l"/>
            <a:pathLst>
              <a:path h="1434898" w="1013904">
                <a:moveTo>
                  <a:pt x="0" y="0"/>
                </a:moveTo>
                <a:lnTo>
                  <a:pt x="1013904" y="0"/>
                </a:lnTo>
                <a:lnTo>
                  <a:pt x="1013904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2250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18662" y="2670613"/>
            <a:ext cx="307015" cy="1434898"/>
          </a:xfrm>
          <a:custGeom>
            <a:avLst/>
            <a:gdLst/>
            <a:ahLst/>
            <a:cxnLst/>
            <a:rect r="r" b="b" t="t" l="l"/>
            <a:pathLst>
              <a:path h="1434898" w="307015">
                <a:moveTo>
                  <a:pt x="0" y="0"/>
                </a:moveTo>
                <a:lnTo>
                  <a:pt x="307015" y="0"/>
                </a:lnTo>
                <a:lnTo>
                  <a:pt x="30701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9653" t="0" r="-5411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277684" y="2670613"/>
            <a:ext cx="2194485" cy="1434898"/>
            <a:chOff x="0" y="0"/>
            <a:chExt cx="860478" cy="5626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743912" y="2546014"/>
            <a:ext cx="1570551" cy="1650061"/>
          </a:xfrm>
          <a:custGeom>
            <a:avLst/>
            <a:gdLst/>
            <a:ahLst/>
            <a:cxnLst/>
            <a:rect r="r" b="b" t="t" l="l"/>
            <a:pathLst>
              <a:path h="1650061" w="1570551">
                <a:moveTo>
                  <a:pt x="0" y="0"/>
                </a:moveTo>
                <a:lnTo>
                  <a:pt x="1570551" y="0"/>
                </a:lnTo>
                <a:lnTo>
                  <a:pt x="1570551" y="1650061"/>
                </a:lnTo>
                <a:lnTo>
                  <a:pt x="0" y="1650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669" t="0" r="-15417" b="-23758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95379" y="2281919"/>
            <a:ext cx="457081" cy="2136263"/>
          </a:xfrm>
          <a:custGeom>
            <a:avLst/>
            <a:gdLst/>
            <a:ahLst/>
            <a:cxnLst/>
            <a:rect r="r" b="b" t="t" l="l"/>
            <a:pathLst>
              <a:path h="2136263" w="457081">
                <a:moveTo>
                  <a:pt x="0" y="0"/>
                </a:moveTo>
                <a:lnTo>
                  <a:pt x="457081" y="0"/>
                </a:lnTo>
                <a:lnTo>
                  <a:pt x="457081" y="2136263"/>
                </a:lnTo>
                <a:lnTo>
                  <a:pt x="0" y="2136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9653" t="0" r="-5411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0438288" y="2281919"/>
            <a:ext cx="418298" cy="2136263"/>
          </a:xfrm>
          <a:custGeom>
            <a:avLst/>
            <a:gdLst/>
            <a:ahLst/>
            <a:cxnLst/>
            <a:rect r="r" b="b" t="t" l="l"/>
            <a:pathLst>
              <a:path h="2136263" w="418298">
                <a:moveTo>
                  <a:pt x="418299" y="0"/>
                </a:moveTo>
                <a:lnTo>
                  <a:pt x="0" y="0"/>
                </a:lnTo>
                <a:lnTo>
                  <a:pt x="0" y="2136263"/>
                </a:lnTo>
                <a:lnTo>
                  <a:pt x="418299" y="2136263"/>
                </a:lnTo>
                <a:lnTo>
                  <a:pt x="418299" y="0"/>
                </a:lnTo>
                <a:close/>
              </a:path>
            </a:pathLst>
          </a:custGeom>
          <a:blipFill>
            <a:blip r:embed="rId5"/>
            <a:stretch>
              <a:fillRect l="-1057900" t="0" r="-5913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4683963"/>
            <a:ext cx="11786902" cy="2017183"/>
          </a:xfrm>
          <a:custGeom>
            <a:avLst/>
            <a:gdLst/>
            <a:ahLst/>
            <a:cxnLst/>
            <a:rect r="r" b="b" t="t" l="l"/>
            <a:pathLst>
              <a:path h="2017183" w="11786902">
                <a:moveTo>
                  <a:pt x="0" y="0"/>
                </a:moveTo>
                <a:lnTo>
                  <a:pt x="11786902" y="0"/>
                </a:lnTo>
                <a:lnTo>
                  <a:pt x="11786902" y="2017183"/>
                </a:lnTo>
                <a:lnTo>
                  <a:pt x="0" y="20171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7702" r="-24655" b="-271666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062944" y="705167"/>
            <a:ext cx="820070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Circuito Quântico Simples | 1 Qubit :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66219" y="2946192"/>
            <a:ext cx="301444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23979" y="2908181"/>
            <a:ext cx="2098375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28700" y="6958321"/>
            <a:ext cx="10529827" cy="2788324"/>
          </a:xfrm>
          <a:custGeom>
            <a:avLst/>
            <a:gdLst/>
            <a:ahLst/>
            <a:cxnLst/>
            <a:rect r="r" b="b" t="t" l="l"/>
            <a:pathLst>
              <a:path h="2788324" w="10529827">
                <a:moveTo>
                  <a:pt x="0" y="0"/>
                </a:moveTo>
                <a:lnTo>
                  <a:pt x="10529827" y="0"/>
                </a:lnTo>
                <a:lnTo>
                  <a:pt x="10529827" y="2788325"/>
                </a:lnTo>
                <a:lnTo>
                  <a:pt x="0" y="27883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69731" r="-39536" b="-77062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2254179" y="8038804"/>
            <a:ext cx="1013904" cy="1434898"/>
          </a:xfrm>
          <a:custGeom>
            <a:avLst/>
            <a:gdLst/>
            <a:ahLst/>
            <a:cxnLst/>
            <a:rect r="r" b="b" t="t" l="l"/>
            <a:pathLst>
              <a:path h="1434898" w="1013904">
                <a:moveTo>
                  <a:pt x="0" y="0"/>
                </a:moveTo>
                <a:lnTo>
                  <a:pt x="1013905" y="0"/>
                </a:lnTo>
                <a:lnTo>
                  <a:pt x="101390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22506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260017" y="8038804"/>
            <a:ext cx="307015" cy="1434898"/>
          </a:xfrm>
          <a:custGeom>
            <a:avLst/>
            <a:gdLst/>
            <a:ahLst/>
            <a:cxnLst/>
            <a:rect r="r" b="b" t="t" l="l"/>
            <a:pathLst>
              <a:path h="1434898" w="307015">
                <a:moveTo>
                  <a:pt x="0" y="0"/>
                </a:moveTo>
                <a:lnTo>
                  <a:pt x="307015" y="0"/>
                </a:lnTo>
                <a:lnTo>
                  <a:pt x="307015" y="1434898"/>
                </a:lnTo>
                <a:lnTo>
                  <a:pt x="0" y="1434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9653" t="0" r="-5411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219040" y="8038804"/>
            <a:ext cx="2194485" cy="1434898"/>
            <a:chOff x="0" y="0"/>
            <a:chExt cx="860478" cy="56263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60478" cy="562637"/>
            </a:xfrm>
            <a:custGeom>
              <a:avLst/>
              <a:gdLst/>
              <a:ahLst/>
              <a:cxnLst/>
              <a:rect r="r" b="b" t="t" l="l"/>
              <a:pathLst>
                <a:path h="562637" w="860478">
                  <a:moveTo>
                    <a:pt x="0" y="0"/>
                  </a:moveTo>
                  <a:lnTo>
                    <a:pt x="860478" y="0"/>
                  </a:lnTo>
                  <a:lnTo>
                    <a:pt x="860478" y="562637"/>
                  </a:lnTo>
                  <a:lnTo>
                    <a:pt x="0" y="562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60478" cy="600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165334" y="8276372"/>
            <a:ext cx="2098375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|0⟩ + |1⟩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43186" y="8266758"/>
            <a:ext cx="301444" cy="7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2"/>
              </a:lnSpc>
              <a:spcBef>
                <a:spcPct val="0"/>
              </a:spcBef>
            </a:pPr>
            <a:r>
              <a:rPr lang="en-US" sz="4701" spc="-315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600878" y="4801671"/>
            <a:ext cx="440137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Nesse caso,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coincidentemente,</a:t>
            </a:r>
          </a:p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chega </a:t>
            </a: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</a:t>
            </a: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mesmo </a:t>
            </a:r>
          </a:p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anterior</a:t>
            </a:r>
          </a:p>
        </p:txBody>
      </p:sp>
      <p:sp>
        <p:nvSpPr>
          <p:cNvPr name="Freeform 29" id="29"/>
          <p:cNvSpPr/>
          <p:nvPr/>
        </p:nvSpPr>
        <p:spPr>
          <a:xfrm flipH="false" flipV="true" rot="-2619340">
            <a:off x="15724671" y="8097067"/>
            <a:ext cx="1571049" cy="561650"/>
          </a:xfrm>
          <a:custGeom>
            <a:avLst/>
            <a:gdLst/>
            <a:ahLst/>
            <a:cxnLst/>
            <a:rect r="r" b="b" t="t" l="l"/>
            <a:pathLst>
              <a:path h="561650" w="1571049">
                <a:moveTo>
                  <a:pt x="0" y="561650"/>
                </a:moveTo>
                <a:lnTo>
                  <a:pt x="1571049" y="561650"/>
                </a:lnTo>
                <a:lnTo>
                  <a:pt x="1571049" y="0"/>
                </a:lnTo>
                <a:lnTo>
                  <a:pt x="0" y="0"/>
                </a:lnTo>
                <a:lnTo>
                  <a:pt x="0" y="56165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057400"/>
            <a:ext cx="10070931" cy="1598561"/>
            <a:chOff x="0" y="0"/>
            <a:chExt cx="2652426" cy="4210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52426" cy="421020"/>
            </a:xfrm>
            <a:custGeom>
              <a:avLst/>
              <a:gdLst/>
              <a:ahLst/>
              <a:cxnLst/>
              <a:rect r="r" b="b" t="t" l="l"/>
              <a:pathLst>
                <a:path h="421020" w="2652426">
                  <a:moveTo>
                    <a:pt x="0" y="0"/>
                  </a:moveTo>
                  <a:lnTo>
                    <a:pt x="2652426" y="0"/>
                  </a:lnTo>
                  <a:lnTo>
                    <a:pt x="2652426" y="421020"/>
                  </a:lnTo>
                  <a:lnTo>
                    <a:pt x="0" y="4210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52426" cy="45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922661"/>
            <a:ext cx="10070931" cy="2792782"/>
            <a:chOff x="0" y="0"/>
            <a:chExt cx="2652426" cy="7355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52426" cy="735548"/>
            </a:xfrm>
            <a:custGeom>
              <a:avLst/>
              <a:gdLst/>
              <a:ahLst/>
              <a:cxnLst/>
              <a:rect r="r" b="b" t="t" l="l"/>
              <a:pathLst>
                <a:path h="735548" w="2652426">
                  <a:moveTo>
                    <a:pt x="0" y="0"/>
                  </a:moveTo>
                  <a:lnTo>
                    <a:pt x="2652426" y="0"/>
                  </a:lnTo>
                  <a:lnTo>
                    <a:pt x="2652426" y="735548"/>
                  </a:lnTo>
                  <a:lnTo>
                    <a:pt x="0" y="7355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652426" cy="773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6982143"/>
            <a:ext cx="10070931" cy="2228532"/>
            <a:chOff x="0" y="0"/>
            <a:chExt cx="2652426" cy="5869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52426" cy="586938"/>
            </a:xfrm>
            <a:custGeom>
              <a:avLst/>
              <a:gdLst/>
              <a:ahLst/>
              <a:cxnLst/>
              <a:rect r="r" b="b" t="t" l="l"/>
              <a:pathLst>
                <a:path h="586938" w="2652426">
                  <a:moveTo>
                    <a:pt x="0" y="0"/>
                  </a:moveTo>
                  <a:lnTo>
                    <a:pt x="2652426" y="0"/>
                  </a:lnTo>
                  <a:lnTo>
                    <a:pt x="2652426" y="586938"/>
                  </a:lnTo>
                  <a:lnTo>
                    <a:pt x="0" y="5869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652426" cy="625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470726" y="1787525"/>
            <a:ext cx="2092851" cy="748194"/>
          </a:xfrm>
          <a:custGeom>
            <a:avLst/>
            <a:gdLst/>
            <a:ahLst/>
            <a:cxnLst/>
            <a:rect r="r" b="b" t="t" l="l"/>
            <a:pathLst>
              <a:path h="748194" w="2092851">
                <a:moveTo>
                  <a:pt x="0" y="0"/>
                </a:moveTo>
                <a:lnTo>
                  <a:pt x="2092851" y="0"/>
                </a:lnTo>
                <a:lnTo>
                  <a:pt x="2092851" y="748194"/>
                </a:lnTo>
                <a:lnTo>
                  <a:pt x="0" y="74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20234" y="4570858"/>
            <a:ext cx="2092851" cy="748194"/>
          </a:xfrm>
          <a:custGeom>
            <a:avLst/>
            <a:gdLst/>
            <a:ahLst/>
            <a:cxnLst/>
            <a:rect r="r" b="b" t="t" l="l"/>
            <a:pathLst>
              <a:path h="748194" w="2092851">
                <a:moveTo>
                  <a:pt x="0" y="0"/>
                </a:moveTo>
                <a:lnTo>
                  <a:pt x="2092851" y="0"/>
                </a:lnTo>
                <a:lnTo>
                  <a:pt x="2092851" y="748194"/>
                </a:lnTo>
                <a:lnTo>
                  <a:pt x="0" y="74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87076" y="7722312"/>
            <a:ext cx="2092851" cy="748194"/>
          </a:xfrm>
          <a:custGeom>
            <a:avLst/>
            <a:gdLst/>
            <a:ahLst/>
            <a:cxnLst/>
            <a:rect r="r" b="b" t="t" l="l"/>
            <a:pathLst>
              <a:path h="748194" w="2092851">
                <a:moveTo>
                  <a:pt x="0" y="0"/>
                </a:moveTo>
                <a:lnTo>
                  <a:pt x="2092850" y="0"/>
                </a:lnTo>
                <a:lnTo>
                  <a:pt x="2092850" y="748194"/>
                </a:lnTo>
                <a:lnTo>
                  <a:pt x="0" y="74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3035857" y="-523781"/>
            <a:ext cx="4636493" cy="1720091"/>
            <a:chOff x="0" y="0"/>
            <a:chExt cx="1221134" cy="45302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21134" cy="453028"/>
            </a:xfrm>
            <a:custGeom>
              <a:avLst/>
              <a:gdLst/>
              <a:ahLst/>
              <a:cxnLst/>
              <a:rect r="r" b="b" t="t" l="l"/>
              <a:pathLst>
                <a:path h="453028" w="1221134">
                  <a:moveTo>
                    <a:pt x="85159" y="0"/>
                  </a:moveTo>
                  <a:lnTo>
                    <a:pt x="1135975" y="0"/>
                  </a:lnTo>
                  <a:cubicBezTo>
                    <a:pt x="1158561" y="0"/>
                    <a:pt x="1180221" y="8972"/>
                    <a:pt x="1196192" y="24942"/>
                  </a:cubicBezTo>
                  <a:cubicBezTo>
                    <a:pt x="1212162" y="40913"/>
                    <a:pt x="1221134" y="62573"/>
                    <a:pt x="1221134" y="85159"/>
                  </a:cubicBezTo>
                  <a:lnTo>
                    <a:pt x="1221134" y="367869"/>
                  </a:lnTo>
                  <a:cubicBezTo>
                    <a:pt x="1221134" y="414901"/>
                    <a:pt x="1183007" y="453028"/>
                    <a:pt x="1135975" y="453028"/>
                  </a:cubicBezTo>
                  <a:lnTo>
                    <a:pt x="85159" y="453028"/>
                  </a:lnTo>
                  <a:cubicBezTo>
                    <a:pt x="62573" y="453028"/>
                    <a:pt x="40913" y="444056"/>
                    <a:pt x="24942" y="428086"/>
                  </a:cubicBezTo>
                  <a:cubicBezTo>
                    <a:pt x="8972" y="412115"/>
                    <a:pt x="0" y="390455"/>
                    <a:pt x="0" y="367869"/>
                  </a:cubicBezTo>
                  <a:lnTo>
                    <a:pt x="0" y="85159"/>
                  </a:lnTo>
                  <a:cubicBezTo>
                    <a:pt x="0" y="38127"/>
                    <a:pt x="38127" y="0"/>
                    <a:pt x="85159" y="0"/>
                  </a:cubicBezTo>
                  <a:close/>
                </a:path>
              </a:pathLst>
            </a:custGeom>
            <a:solidFill>
              <a:srgbClr val="E8686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21134" cy="491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828675"/>
            <a:ext cx="1623060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800" u="sng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 para aula de hoje?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13085" y="2799530"/>
            <a:ext cx="21032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“Deboas”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21656" y="5261902"/>
            <a:ext cx="406634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“É mto conceito pra uma aula”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67371" y="8262277"/>
            <a:ext cx="333470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9F0000"/>
                </a:solidFill>
                <a:latin typeface="Open Sans"/>
                <a:ea typeface="Open Sans"/>
                <a:cs typeface="Open Sans"/>
                <a:sym typeface="Open Sans"/>
              </a:rPr>
              <a:t>“É isso aí que </a:t>
            </a:r>
          </a:p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9F0000"/>
                </a:solidFill>
                <a:latin typeface="Open Sans"/>
                <a:ea typeface="Open Sans"/>
                <a:cs typeface="Open Sans"/>
                <a:sym typeface="Open Sans"/>
              </a:rPr>
              <a:t>queria ver”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37545" y="165100"/>
            <a:ext cx="483311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800">
                <a:solidFill>
                  <a:srgbClr val="5222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Simulação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057400"/>
            <a:ext cx="10070931" cy="2115384"/>
            <a:chOff x="0" y="0"/>
            <a:chExt cx="2652426" cy="5571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52426" cy="557138"/>
            </a:xfrm>
            <a:custGeom>
              <a:avLst/>
              <a:gdLst/>
              <a:ahLst/>
              <a:cxnLst/>
              <a:rect r="r" b="b" t="t" l="l"/>
              <a:pathLst>
                <a:path h="557138" w="2652426">
                  <a:moveTo>
                    <a:pt x="0" y="0"/>
                  </a:moveTo>
                  <a:lnTo>
                    <a:pt x="2652426" y="0"/>
                  </a:lnTo>
                  <a:lnTo>
                    <a:pt x="2652426" y="557138"/>
                  </a:lnTo>
                  <a:lnTo>
                    <a:pt x="0" y="557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52426" cy="59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4439484"/>
            <a:ext cx="10070931" cy="4161572"/>
            <a:chOff x="0" y="0"/>
            <a:chExt cx="2652426" cy="10960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52426" cy="1096052"/>
            </a:xfrm>
            <a:custGeom>
              <a:avLst/>
              <a:gdLst/>
              <a:ahLst/>
              <a:cxnLst/>
              <a:rect r="r" b="b" t="t" l="l"/>
              <a:pathLst>
                <a:path h="1096052" w="2652426">
                  <a:moveTo>
                    <a:pt x="0" y="0"/>
                  </a:moveTo>
                  <a:lnTo>
                    <a:pt x="2652426" y="0"/>
                  </a:lnTo>
                  <a:lnTo>
                    <a:pt x="2652426" y="1096052"/>
                  </a:lnTo>
                  <a:lnTo>
                    <a:pt x="0" y="10960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652426" cy="1134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8814727"/>
            <a:ext cx="10070931" cy="395948"/>
            <a:chOff x="0" y="0"/>
            <a:chExt cx="2652426" cy="1042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52426" cy="104283"/>
            </a:xfrm>
            <a:custGeom>
              <a:avLst/>
              <a:gdLst/>
              <a:ahLst/>
              <a:cxnLst/>
              <a:rect r="r" b="b" t="t" l="l"/>
              <a:pathLst>
                <a:path h="104283" w="2652426">
                  <a:moveTo>
                    <a:pt x="0" y="0"/>
                  </a:moveTo>
                  <a:lnTo>
                    <a:pt x="2652426" y="0"/>
                  </a:lnTo>
                  <a:lnTo>
                    <a:pt x="2652426" y="104283"/>
                  </a:lnTo>
                  <a:lnTo>
                    <a:pt x="0" y="1042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652426" cy="142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470726" y="1787525"/>
            <a:ext cx="2092851" cy="748194"/>
          </a:xfrm>
          <a:custGeom>
            <a:avLst/>
            <a:gdLst/>
            <a:ahLst/>
            <a:cxnLst/>
            <a:rect r="r" b="b" t="t" l="l"/>
            <a:pathLst>
              <a:path h="748194" w="2092851">
                <a:moveTo>
                  <a:pt x="0" y="0"/>
                </a:moveTo>
                <a:lnTo>
                  <a:pt x="2092851" y="0"/>
                </a:lnTo>
                <a:lnTo>
                  <a:pt x="2092851" y="748194"/>
                </a:lnTo>
                <a:lnTo>
                  <a:pt x="0" y="74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828675"/>
            <a:ext cx="1623060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800" u="sng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 para aula de hoje?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13085" y="2799530"/>
            <a:ext cx="21032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0C5434"/>
                </a:solidFill>
                <a:latin typeface="Open Sans"/>
                <a:ea typeface="Open Sans"/>
                <a:cs typeface="Open Sans"/>
                <a:sym typeface="Open Sans"/>
              </a:rPr>
              <a:t>“Deboas”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21656" y="5261902"/>
            <a:ext cx="406634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“É mto conceito pra uma aula”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620234" y="4570858"/>
            <a:ext cx="2092851" cy="748194"/>
          </a:xfrm>
          <a:custGeom>
            <a:avLst/>
            <a:gdLst/>
            <a:ahLst/>
            <a:cxnLst/>
            <a:rect r="r" b="b" t="t" l="l"/>
            <a:pathLst>
              <a:path h="748194" w="2092851">
                <a:moveTo>
                  <a:pt x="0" y="0"/>
                </a:moveTo>
                <a:lnTo>
                  <a:pt x="2092851" y="0"/>
                </a:lnTo>
                <a:lnTo>
                  <a:pt x="2092851" y="748194"/>
                </a:lnTo>
                <a:lnTo>
                  <a:pt x="0" y="74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967371" y="8262277"/>
            <a:ext cx="333470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9F0000"/>
                </a:solidFill>
                <a:latin typeface="Open Sans"/>
                <a:ea typeface="Open Sans"/>
                <a:cs typeface="Open Sans"/>
                <a:sym typeface="Open Sans"/>
              </a:rPr>
              <a:t>“É isso aí que </a:t>
            </a:r>
          </a:p>
          <a:p>
            <a:pPr algn="l">
              <a:lnSpc>
                <a:spcPts val="4200"/>
              </a:lnSpc>
            </a:pPr>
            <a:r>
              <a:rPr lang="en-US" sz="3000" spc="480">
                <a:solidFill>
                  <a:srgbClr val="9F0000"/>
                </a:solidFill>
                <a:latin typeface="Open Sans"/>
                <a:ea typeface="Open Sans"/>
                <a:cs typeface="Open Sans"/>
                <a:sym typeface="Open Sans"/>
              </a:rPr>
              <a:t>queria ver”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1487076" y="7722312"/>
            <a:ext cx="2092851" cy="748194"/>
          </a:xfrm>
          <a:custGeom>
            <a:avLst/>
            <a:gdLst/>
            <a:ahLst/>
            <a:cxnLst/>
            <a:rect r="r" b="b" t="t" l="l"/>
            <a:pathLst>
              <a:path h="748194" w="2092851">
                <a:moveTo>
                  <a:pt x="0" y="0"/>
                </a:moveTo>
                <a:lnTo>
                  <a:pt x="2092850" y="0"/>
                </a:lnTo>
                <a:lnTo>
                  <a:pt x="2092850" y="748194"/>
                </a:lnTo>
                <a:lnTo>
                  <a:pt x="0" y="74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1246290" y="-523781"/>
            <a:ext cx="6426060" cy="1720091"/>
            <a:chOff x="0" y="0"/>
            <a:chExt cx="1692460" cy="45302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92460" cy="453028"/>
            </a:xfrm>
            <a:custGeom>
              <a:avLst/>
              <a:gdLst/>
              <a:ahLst/>
              <a:cxnLst/>
              <a:rect r="r" b="b" t="t" l="l"/>
              <a:pathLst>
                <a:path h="453028" w="1692460">
                  <a:moveTo>
                    <a:pt x="61443" y="0"/>
                  </a:moveTo>
                  <a:lnTo>
                    <a:pt x="1631017" y="0"/>
                  </a:lnTo>
                  <a:cubicBezTo>
                    <a:pt x="1664951" y="0"/>
                    <a:pt x="1692460" y="27509"/>
                    <a:pt x="1692460" y="61443"/>
                  </a:cubicBezTo>
                  <a:lnTo>
                    <a:pt x="1692460" y="391585"/>
                  </a:lnTo>
                  <a:cubicBezTo>
                    <a:pt x="1692460" y="425519"/>
                    <a:pt x="1664951" y="453028"/>
                    <a:pt x="1631017" y="453028"/>
                  </a:cubicBezTo>
                  <a:lnTo>
                    <a:pt x="61443" y="453028"/>
                  </a:lnTo>
                  <a:cubicBezTo>
                    <a:pt x="45147" y="453028"/>
                    <a:pt x="29519" y="446555"/>
                    <a:pt x="17996" y="435032"/>
                  </a:cubicBezTo>
                  <a:cubicBezTo>
                    <a:pt x="6473" y="423509"/>
                    <a:pt x="0" y="407881"/>
                    <a:pt x="0" y="391585"/>
                  </a:cubicBezTo>
                  <a:lnTo>
                    <a:pt x="0" y="61443"/>
                  </a:lnTo>
                  <a:cubicBezTo>
                    <a:pt x="0" y="27509"/>
                    <a:pt x="27509" y="0"/>
                    <a:pt x="61443" y="0"/>
                  </a:cubicBezTo>
                  <a:close/>
                </a:path>
              </a:pathLst>
            </a:custGeom>
            <a:solidFill>
              <a:srgbClr val="E8686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692460" cy="491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099631" y="165100"/>
            <a:ext cx="667103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800">
                <a:solidFill>
                  <a:srgbClr val="5222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Após Decoerência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28675"/>
            <a:ext cx="1623060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800" u="sng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Montando o “Starter pack”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516649"/>
            <a:ext cx="98679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perspectiva </a:t>
            </a:r>
            <a:r>
              <a:rPr lang="en-US" sz="3399">
                <a:solidFill>
                  <a:srgbClr val="0C54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“Algébrica das coisas”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581732"/>
            <a:ext cx="7297551" cy="1953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0"/>
              </a:lnSpc>
            </a:pPr>
            <a:r>
              <a:rPr lang="en-US" sz="10257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+ 3 = 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907634"/>
            <a:ext cx="7297551" cy="194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0"/>
              </a:lnSpc>
            </a:pPr>
            <a:r>
              <a:rPr lang="en-US" sz="10257" spc="1025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+ 3 = 5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96955" y="6326734"/>
            <a:ext cx="1151964" cy="1154435"/>
            <a:chOff x="0" y="0"/>
            <a:chExt cx="303398" cy="3040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01494" y="6326734"/>
            <a:ext cx="1151964" cy="1154435"/>
            <a:chOff x="0" y="0"/>
            <a:chExt cx="303398" cy="304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777457" y="6326734"/>
            <a:ext cx="1151964" cy="1154435"/>
            <a:chOff x="0" y="0"/>
            <a:chExt cx="303398" cy="3040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749224" y="6326734"/>
            <a:ext cx="1151964" cy="115196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18017" y="7397572"/>
            <a:ext cx="7297551" cy="194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0"/>
              </a:lnSpc>
            </a:pPr>
            <a:r>
              <a:rPr lang="en-US" sz="10257" spc="1025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= 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96955" y="7856899"/>
            <a:ext cx="1151964" cy="1154435"/>
            <a:chOff x="0" y="0"/>
            <a:chExt cx="303398" cy="3040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101494" y="7856899"/>
            <a:ext cx="1151964" cy="1154435"/>
            <a:chOff x="0" y="0"/>
            <a:chExt cx="303398" cy="30404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777457" y="7856899"/>
            <a:ext cx="1151964" cy="1154435"/>
            <a:chOff x="0" y="0"/>
            <a:chExt cx="303398" cy="30404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749224" y="7856899"/>
            <a:ext cx="1151964" cy="115196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28700" y="828675"/>
            <a:ext cx="1623060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800" u="sng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Montando o “Starter pack”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2516649"/>
            <a:ext cx="95092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da perspectiva “Algébrica das coisas”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144000" y="3438175"/>
            <a:ext cx="646811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“coisas” == objetos matemáticos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1226091" y="5143500"/>
            <a:ext cx="1151964" cy="1154435"/>
            <a:chOff x="0" y="0"/>
            <a:chExt cx="303398" cy="30404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226091" y="6815147"/>
            <a:ext cx="1151964" cy="1151964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3498971" y="5097148"/>
            <a:ext cx="364292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“coisa tipo números”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498971" y="6767559"/>
            <a:ext cx="364292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“coisa tipo operação”</a:t>
            </a:r>
          </a:p>
        </p:txBody>
      </p:sp>
      <p:sp>
        <p:nvSpPr>
          <p:cNvPr name="AutoShape 41" id="41"/>
          <p:cNvSpPr/>
          <p:nvPr/>
        </p:nvSpPr>
        <p:spPr>
          <a:xfrm flipV="true">
            <a:off x="12736971" y="5720718"/>
            <a:ext cx="1241167" cy="0"/>
          </a:xfrm>
          <a:prstGeom prst="line">
            <a:avLst/>
          </a:prstGeom>
          <a:ln cap="rnd" w="190500">
            <a:solidFill>
              <a:srgbClr val="5222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2" id="42"/>
          <p:cNvSpPr/>
          <p:nvPr/>
        </p:nvSpPr>
        <p:spPr>
          <a:xfrm flipV="true">
            <a:off x="12736971" y="7391129"/>
            <a:ext cx="1241167" cy="0"/>
          </a:xfrm>
          <a:prstGeom prst="line">
            <a:avLst/>
          </a:prstGeom>
          <a:ln cap="rnd" w="190500">
            <a:solidFill>
              <a:srgbClr val="5222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3452" y="1716409"/>
            <a:ext cx="14841096" cy="194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0"/>
              </a:lnSpc>
            </a:pPr>
            <a:r>
              <a:rPr lang="en-US" sz="10257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x 3 = 6   </a:t>
            </a:r>
            <a:r>
              <a:rPr lang="en-US" sz="10257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 tooltip="https://pt.wiktionary.org/w/index.php?title=%E2%87%94&amp;action=edit&amp;redlink=1"/>
              </a:rPr>
              <a:t>⇔</a:t>
            </a:r>
            <a:r>
              <a:rPr lang="en-US" sz="10257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3 x 2 = 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29129" y="4938286"/>
            <a:ext cx="978477" cy="194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0"/>
              </a:lnSpc>
            </a:pPr>
            <a:r>
              <a:rPr lang="en-US" sz="10257" spc="1025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011010" y="5397614"/>
            <a:ext cx="1151964" cy="1154435"/>
            <a:chOff x="0" y="0"/>
            <a:chExt cx="303398" cy="3040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11767" y="5397614"/>
            <a:ext cx="1151964" cy="1154435"/>
            <a:chOff x="0" y="0"/>
            <a:chExt cx="303398" cy="304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162974" y="5841481"/>
            <a:ext cx="329573" cy="127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</a:pPr>
            <a:r>
              <a:rPr lang="en-US" sz="6688" spc="668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63731" y="5841481"/>
            <a:ext cx="329573" cy="127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</a:pPr>
            <a:r>
              <a:rPr lang="en-US" sz="6688" spc="668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960031" y="5351094"/>
            <a:ext cx="1151964" cy="1154435"/>
            <a:chOff x="0" y="0"/>
            <a:chExt cx="303398" cy="3040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795453" y="5351094"/>
            <a:ext cx="1151964" cy="1154435"/>
            <a:chOff x="0" y="0"/>
            <a:chExt cx="303398" cy="30404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3398" cy="304049"/>
            </a:xfrm>
            <a:custGeom>
              <a:avLst/>
              <a:gdLst/>
              <a:ahLst/>
              <a:cxnLst/>
              <a:rect r="r" b="b" t="t" l="l"/>
              <a:pathLst>
                <a:path h="304049" w="303398">
                  <a:moveTo>
                    <a:pt x="0" y="0"/>
                  </a:moveTo>
                  <a:lnTo>
                    <a:pt x="303398" y="0"/>
                  </a:lnTo>
                  <a:lnTo>
                    <a:pt x="303398" y="304049"/>
                  </a:lnTo>
                  <a:lnTo>
                    <a:pt x="0" y="304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03398" cy="34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111994" y="5794961"/>
            <a:ext cx="329573" cy="127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</a:pPr>
            <a:r>
              <a:rPr lang="en-US" sz="6688" spc="668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62951" y="4837059"/>
            <a:ext cx="676265" cy="175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9"/>
              </a:lnSpc>
              <a:spcBef>
                <a:spcPct val="0"/>
              </a:spcBef>
            </a:pPr>
            <a:r>
              <a:rPr lang="en-US" sz="102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47416" y="5794961"/>
            <a:ext cx="329573" cy="127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3"/>
              </a:lnSpc>
            </a:pPr>
            <a:r>
              <a:rPr lang="en-US" sz="6688" spc="668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97347" y="4887546"/>
            <a:ext cx="676265" cy="175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9"/>
              </a:lnSpc>
              <a:spcBef>
                <a:spcPct val="0"/>
              </a:spcBef>
            </a:pPr>
            <a:r>
              <a:rPr lang="en-US" sz="102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38535" y="4067778"/>
            <a:ext cx="597621" cy="155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3"/>
              </a:lnSpc>
              <a:spcBef>
                <a:spcPct val="0"/>
              </a:spcBef>
            </a:pPr>
            <a:r>
              <a:rPr lang="en-US" sz="9102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7421362"/>
            <a:ext cx="16843758" cy="259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Vetores não são comutativos em todas operações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222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Matrizes e Operadores também não são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5222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Objetos das expressões da Quântica nem sempre são comutativos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1456" y="448310"/>
            <a:ext cx="59491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522200"/>
                </a:solidFill>
                <a:latin typeface="Open Sans"/>
                <a:ea typeface="Open Sans"/>
                <a:cs typeface="Open Sans"/>
                <a:sym typeface="Open Sans"/>
              </a:rPr>
              <a:t>Noção de Comutatividade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5" t="-83915" r="0" b="-37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07106"/>
            <a:ext cx="9045635" cy="5656707"/>
          </a:xfrm>
          <a:custGeom>
            <a:avLst/>
            <a:gdLst/>
            <a:ahLst/>
            <a:cxnLst/>
            <a:rect r="r" b="b" t="t" l="l"/>
            <a:pathLst>
              <a:path h="5656707" w="9045635">
                <a:moveTo>
                  <a:pt x="0" y="0"/>
                </a:moveTo>
                <a:lnTo>
                  <a:pt x="9045635" y="0"/>
                </a:lnTo>
                <a:lnTo>
                  <a:pt x="9045635" y="5656707"/>
                </a:lnTo>
                <a:lnTo>
                  <a:pt x="0" y="5656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7ED957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963722" y="3032221"/>
            <a:ext cx="13324278" cy="6747673"/>
          </a:xfrm>
          <a:custGeom>
            <a:avLst/>
            <a:gdLst/>
            <a:ahLst/>
            <a:cxnLst/>
            <a:rect r="r" b="b" t="t" l="l"/>
            <a:pathLst>
              <a:path h="6747673" w="13324278">
                <a:moveTo>
                  <a:pt x="0" y="0"/>
                </a:moveTo>
                <a:lnTo>
                  <a:pt x="13324278" y="0"/>
                </a:lnTo>
                <a:lnTo>
                  <a:pt x="13324278" y="6747673"/>
                </a:lnTo>
                <a:lnTo>
                  <a:pt x="0" y="6747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7ED957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8939689" y="4239494"/>
            <a:ext cx="40862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|ψ⟩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DAGMMLJDHuQ</dc:identifier>
  <dcterms:modified xsi:type="dcterms:W3CDTF">2011-08-01T06:04:30Z</dcterms:modified>
  <cp:revision>1</cp:revision>
  <dc:title>Introdução a Computação Quântica</dc:title>
</cp:coreProperties>
</file>